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5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71" r:id="rId4"/>
    <p:sldId id="280" r:id="rId5"/>
    <p:sldId id="273" r:id="rId6"/>
    <p:sldId id="275" r:id="rId7"/>
    <p:sldId id="276" r:id="rId8"/>
    <p:sldId id="274" r:id="rId9"/>
    <p:sldId id="281" r:id="rId10"/>
    <p:sldId id="279" r:id="rId11"/>
    <p:sldId id="277" r:id="rId12"/>
    <p:sldId id="260" r:id="rId13"/>
  </p:sldIdLst>
  <p:sldSz cx="9144000" cy="6858000" type="screen4x3"/>
  <p:notesSz cx="6808788" cy="9940925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Section par défaut" id="{85488BE7-3B2B-DD4D-8951-8E9E2FF937D8}">
          <p14:sldIdLst>
            <p14:sldId id="256"/>
            <p14:sldId id="258"/>
            <p14:sldId id="271"/>
            <p14:sldId id="280"/>
            <p14:sldId id="273"/>
            <p14:sldId id="275"/>
            <p14:sldId id="276"/>
            <p14:sldId id="274"/>
            <p14:sldId id="281"/>
            <p14:sldId id="279"/>
            <p14:sldId id="277"/>
            <p14:sldId id="260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1260">
          <p15:clr>
            <a:srgbClr val="A4A3A4"/>
          </p15:clr>
        </p15:guide>
        <p15:guide id="2" orient="horz" pos="4169">
          <p15:clr>
            <a:srgbClr val="A4A3A4"/>
          </p15:clr>
        </p15:guide>
        <p15:guide id="3" orient="horz" pos="3899">
          <p15:clr>
            <a:srgbClr val="A4A3A4"/>
          </p15:clr>
        </p15:guide>
        <p15:guide id="4" pos="1016">
          <p15:clr>
            <a:srgbClr val="A4A3A4"/>
          </p15:clr>
        </p15:guide>
        <p15:guide id="5" pos="54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89C"/>
    <a:srgbClr val="46D691"/>
    <a:srgbClr val="D7422D"/>
    <a:srgbClr val="441A66"/>
    <a:srgbClr val="008D62"/>
    <a:srgbClr val="006D8D"/>
    <a:srgbClr val="C4EAB8"/>
    <a:srgbClr val="FFD9B7"/>
    <a:srgbClr val="FFB7EE"/>
    <a:srgbClr val="A6DFF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63" autoAdjust="0"/>
    <p:restoredTop sz="87681" autoAdjust="0"/>
  </p:normalViewPr>
  <p:slideViewPr>
    <p:cSldViewPr snapToObjects="1">
      <p:cViewPr>
        <p:scale>
          <a:sx n="73" d="100"/>
          <a:sy n="73" d="100"/>
        </p:scale>
        <p:origin x="-1284" y="-240"/>
      </p:cViewPr>
      <p:guideLst>
        <p:guide orient="horz" pos="1260"/>
        <p:guide orient="horz" pos="4169"/>
        <p:guide orient="horz" pos="3899"/>
        <p:guide pos="1016"/>
        <p:guide pos="546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50475" cy="497046"/>
          </a:xfrm>
          <a:prstGeom prst="rect">
            <a:avLst/>
          </a:prstGeom>
        </p:spPr>
        <p:txBody>
          <a:bodyPr vert="horz" lIns="95674" tIns="47837" rIns="95674" bIns="47837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42" y="4"/>
            <a:ext cx="2950475" cy="497046"/>
          </a:xfrm>
          <a:prstGeom prst="rect">
            <a:avLst/>
          </a:prstGeom>
        </p:spPr>
        <p:txBody>
          <a:bodyPr vert="horz" lIns="95674" tIns="47837" rIns="95674" bIns="47837" rtlCol="0"/>
          <a:lstStyle>
            <a:lvl1pPr algn="r">
              <a:defRPr sz="1300"/>
            </a:lvl1pPr>
          </a:lstStyle>
          <a:p>
            <a:fld id="{2CC3E872-2484-714B-8BD0-274124CA0BBF}" type="datetimeFigureOut">
              <a:rPr lang="fr-FR"/>
              <a:pPr/>
              <a:t>06/12/2017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442158"/>
            <a:ext cx="2950475" cy="497046"/>
          </a:xfrm>
          <a:prstGeom prst="rect">
            <a:avLst/>
          </a:prstGeom>
        </p:spPr>
        <p:txBody>
          <a:bodyPr vert="horz" lIns="95674" tIns="47837" rIns="95674" bIns="47837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42" y="9442158"/>
            <a:ext cx="2950475" cy="497046"/>
          </a:xfrm>
          <a:prstGeom prst="rect">
            <a:avLst/>
          </a:prstGeom>
        </p:spPr>
        <p:txBody>
          <a:bodyPr vert="horz" lIns="95674" tIns="47837" rIns="95674" bIns="47837" rtlCol="0" anchor="b"/>
          <a:lstStyle>
            <a:lvl1pPr algn="r">
              <a:defRPr sz="1300"/>
            </a:lvl1pPr>
          </a:lstStyle>
          <a:p>
            <a:fld id="{DEB40765-E007-3C48-A6BF-F7AF00900A4A}" type="slidenum">
              <a:rPr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90531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50475" cy="497046"/>
          </a:xfrm>
          <a:prstGeom prst="rect">
            <a:avLst/>
          </a:prstGeom>
        </p:spPr>
        <p:txBody>
          <a:bodyPr vert="horz" lIns="95674" tIns="47837" rIns="95674" bIns="47837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6742" y="4"/>
            <a:ext cx="2950475" cy="497046"/>
          </a:xfrm>
          <a:prstGeom prst="rect">
            <a:avLst/>
          </a:prstGeom>
        </p:spPr>
        <p:txBody>
          <a:bodyPr vert="horz" lIns="95674" tIns="47837" rIns="95674" bIns="47837" rtlCol="0"/>
          <a:lstStyle>
            <a:lvl1pPr algn="r">
              <a:defRPr sz="1300"/>
            </a:lvl1pPr>
          </a:lstStyle>
          <a:p>
            <a:fld id="{32005B65-E8FB-6746-A433-87ABB5AD1170}" type="datetimeFigureOut">
              <a:rPr lang="fr-FR" smtClean="0"/>
              <a:pPr/>
              <a:t>06/12/2017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74" tIns="47837" rIns="95674" bIns="47837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880" y="4721944"/>
            <a:ext cx="5447030" cy="4473416"/>
          </a:xfrm>
          <a:prstGeom prst="rect">
            <a:avLst/>
          </a:prstGeom>
        </p:spPr>
        <p:txBody>
          <a:bodyPr vert="horz" lIns="95674" tIns="47837" rIns="95674" bIns="47837" rtlCol="0"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4" y="9442158"/>
            <a:ext cx="2950475" cy="497046"/>
          </a:xfrm>
          <a:prstGeom prst="rect">
            <a:avLst/>
          </a:prstGeom>
        </p:spPr>
        <p:txBody>
          <a:bodyPr vert="horz" lIns="95674" tIns="47837" rIns="95674" bIns="47837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6742" y="9442158"/>
            <a:ext cx="2950475" cy="497046"/>
          </a:xfrm>
          <a:prstGeom prst="rect">
            <a:avLst/>
          </a:prstGeom>
        </p:spPr>
        <p:txBody>
          <a:bodyPr vert="horz" lIns="95674" tIns="47837" rIns="95674" bIns="47837" rtlCol="0" anchor="b"/>
          <a:lstStyle>
            <a:lvl1pPr algn="r">
              <a:defRPr sz="1300"/>
            </a:lvl1pPr>
          </a:lstStyle>
          <a:p>
            <a:fld id="{95E92000-65C4-C543-AD61-FAA63DF600C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524957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H" dirty="0" smtClean="0"/>
              <a:t>Bien être physique, psychique et social. Le domaine de la vie psychique et sociale sont aussi important que l’atteinte</a:t>
            </a:r>
            <a:r>
              <a:rPr lang="fr-CH" baseline="0" dirty="0" smtClean="0"/>
              <a:t> somatique, une dimension n’allant pas sans l’autre.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92000-65C4-C543-AD61-FAA63DF600CC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H" dirty="0" smtClean="0"/>
              <a:t>Bien être physique, psychique et social. Le domaine de la vie psychique et sociale sont aussi important que l’atteinte</a:t>
            </a:r>
            <a:r>
              <a:rPr lang="fr-CH" baseline="0" dirty="0" smtClean="0"/>
              <a:t> somatique, une dimension n’allant pas sans l’autre.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92000-65C4-C543-AD61-FAA63DF600CC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Pas de pratique de constat psychologique en</a:t>
            </a:r>
            <a:r>
              <a:rPr lang="fr-FR" baseline="0" dirty="0" smtClean="0"/>
              <a:t> tant que tel</a:t>
            </a:r>
          </a:p>
          <a:p>
            <a:r>
              <a:rPr lang="fr-FR" baseline="0" dirty="0" smtClean="0"/>
              <a:t>Mais invitation aux médecins fournissant un constat</a:t>
            </a:r>
          </a:p>
          <a:p>
            <a:endParaRPr lang="fr-FR" baseline="0" dirty="0" smtClean="0"/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dirty="0" smtClean="0">
                <a:sym typeface="Wingdings" pitchFamily="2" charset="2"/>
              </a:rPr>
              <a:t>L’hôpital habilité à fournir une </a:t>
            </a:r>
            <a:r>
              <a:rPr lang="fr-FR" sz="2000" b="1" dirty="0" smtClean="0">
                <a:solidFill>
                  <a:srgbClr val="00789C"/>
                </a:solidFill>
                <a:sym typeface="Wingdings" pitchFamily="2" charset="2"/>
              </a:rPr>
              <a:t>documentation </a:t>
            </a:r>
            <a:r>
              <a:rPr lang="fr-FR" sz="2000" dirty="0" smtClean="0">
                <a:sym typeface="Wingdings" pitchFamily="2" charset="2"/>
              </a:rPr>
              <a:t>(lettre de sortie, rapports, constats,…)</a:t>
            </a:r>
          </a:p>
          <a:p>
            <a:r>
              <a:rPr lang="fr-FR" baseline="0" dirty="0" smtClean="0"/>
              <a:t> de coups et blessures d’intégrer des éléments de la sphère psychique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92000-65C4-C543-AD61-FAA63DF600CC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0416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L’acte de constater peut avoir un effet thérapeutique</a:t>
            </a:r>
            <a:r>
              <a:rPr lang="fr-FR" baseline="0" dirty="0" smtClean="0"/>
              <a:t> en tant que parole de témoignage autorisée et légalement fondée adressée à un sujet dont ses droits ont été outragés.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92000-65C4-C543-AD61-FAA63DF600CC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4561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Attention aux connivences</a:t>
            </a:r>
          </a:p>
          <a:p>
            <a:r>
              <a:rPr lang="fr-FR" dirty="0" smtClean="0"/>
              <a:t>Pas de rapports de complaisance</a:t>
            </a:r>
          </a:p>
          <a:p>
            <a:r>
              <a:rPr lang="fr-FR" dirty="0" smtClean="0"/>
              <a:t>Pas</a:t>
            </a:r>
            <a:r>
              <a:rPr lang="fr-FR" baseline="0" dirty="0" smtClean="0"/>
              <a:t> de rapports d’expertise (cause à effet)</a:t>
            </a:r>
          </a:p>
          <a:p>
            <a:r>
              <a:rPr lang="fr-FR" b="1" baseline="0" dirty="0" smtClean="0"/>
              <a:t>Discussion avec le patient et autorisation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92000-65C4-C543-AD61-FAA63DF600CC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583260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Constat dépend du contexte, de la demande</a:t>
            </a:r>
            <a:r>
              <a:rPr lang="fr-FR" baseline="0" dirty="0" smtClean="0"/>
              <a:t> et du cadre dans lequel nous rencontrons le patient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92000-65C4-C543-AD61-FAA63DF600CC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444445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H" dirty="0" smtClean="0"/>
              <a:t>Cette </a:t>
            </a:r>
            <a:r>
              <a:rPr lang="fr-CH" dirty="0" err="1" smtClean="0"/>
              <a:t>slide</a:t>
            </a:r>
            <a:r>
              <a:rPr lang="fr-CH" dirty="0" smtClean="0"/>
              <a:t> s’adresse plutôt aux intervenants ne voyant que le personnes ponctuellement et après une agression, </a:t>
            </a:r>
            <a:r>
              <a:rPr lang="fr-CH" dirty="0" err="1" smtClean="0"/>
              <a:t>p.ex</a:t>
            </a:r>
            <a:r>
              <a:rPr lang="fr-CH" dirty="0" smtClean="0"/>
              <a:t> un médecin de premier recours: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92000-65C4-C543-AD61-FAA63DF600CC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92000-65C4-C543-AD61-FAA63DF600CC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44444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A68F43-E9A0-A447-A3FB-CCD5CC28DA7C}" type="datetimeFigureOut">
              <a:rPr lang="fr-FR" smtClean="0"/>
              <a:pPr/>
              <a:t>06/12/2017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CD53CB-777A-BD40-AC91-8813A86599EE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9" name="Connecteur droit 8"/>
          <p:cNvCxnSpPr/>
          <p:nvPr/>
        </p:nvCxnSpPr>
        <p:spPr>
          <a:xfrm>
            <a:off x="1620838" y="1870075"/>
            <a:ext cx="7023100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0" y="-3944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 descr="LOGO_HUG_H_QUADR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28800" y="2794000"/>
            <a:ext cx="5462016" cy="1255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56004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- 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612899" y="1773137"/>
            <a:ext cx="7059613" cy="3960120"/>
          </a:xfrm>
        </p:spPr>
        <p:txBody>
          <a:bodyPr/>
          <a:lstStyle>
            <a:lvl1pPr marL="216000" indent="-216000">
              <a:buClr>
                <a:schemeClr val="accent2"/>
              </a:buClr>
              <a:defRPr sz="1800" b="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32000" indent="-216000">
              <a:buClr>
                <a:schemeClr val="accent2"/>
              </a:buClr>
              <a:defRPr sz="1600" b="0" i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2pPr>
            <a:lvl3pPr marL="648000" indent="-216000">
              <a:buClr>
                <a:schemeClr val="accent2"/>
              </a:buClr>
              <a:defRPr sz="1500" b="0" i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3pPr>
            <a:lvl4pPr marL="864000" indent="-216000">
              <a:buClr>
                <a:schemeClr val="accent2"/>
              </a:buClr>
              <a:defRPr sz="1400" b="0" i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4pPr>
            <a:lvl5pPr marL="1080000" indent="-216000">
              <a:buClr>
                <a:schemeClr val="accent2"/>
              </a:buClr>
              <a:defRPr sz="1300" b="0" i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dirty="0" smtClean="0"/>
              <a:t>Cliquez pour modifier les styles du texte du masque</a:t>
            </a:r>
          </a:p>
          <a:p>
            <a:pPr lvl="1"/>
            <a:r>
              <a:rPr lang="fr-CH" dirty="0" smtClean="0"/>
              <a:t>Deuxième niveau</a:t>
            </a:r>
          </a:p>
          <a:p>
            <a:pPr lvl="2"/>
            <a:r>
              <a:rPr lang="fr-CH" dirty="0" smtClean="0"/>
              <a:t>Troisième niveau</a:t>
            </a:r>
          </a:p>
          <a:p>
            <a:pPr lvl="3"/>
            <a:r>
              <a:rPr lang="fr-CH" dirty="0" smtClean="0"/>
              <a:t>Quatrième niveau</a:t>
            </a:r>
          </a:p>
          <a:p>
            <a:pPr lvl="4"/>
            <a:r>
              <a:rPr lang="fr-CH" dirty="0" smtClean="0"/>
              <a:t>Cinquième niveau</a:t>
            </a:r>
            <a:endParaRPr lang="en-US" dirty="0"/>
          </a:p>
        </p:txBody>
      </p:sp>
      <p:sp>
        <p:nvSpPr>
          <p:cNvPr id="12" name="Espace réservé du titre 1"/>
          <p:cNvSpPr>
            <a:spLocks noGrp="1"/>
          </p:cNvSpPr>
          <p:nvPr>
            <p:ph type="title"/>
          </p:nvPr>
        </p:nvSpPr>
        <p:spPr>
          <a:xfrm>
            <a:off x="1612899" y="630136"/>
            <a:ext cx="7059613" cy="1143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CH" dirty="0" smtClean="0"/>
              <a:t>Cliquez et modifiez le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51876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B - 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itre 1"/>
          <p:cNvSpPr>
            <a:spLocks noGrp="1"/>
          </p:cNvSpPr>
          <p:nvPr>
            <p:ph type="title"/>
          </p:nvPr>
        </p:nvSpPr>
        <p:spPr>
          <a:xfrm>
            <a:off x="1612900" y="630136"/>
            <a:ext cx="7059613" cy="1143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CH" dirty="0" smtClean="0"/>
              <a:t>Cliquez et modifiez le titre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7413" y="1845144"/>
            <a:ext cx="3515392" cy="4104136"/>
          </a:xfrm>
        </p:spPr>
        <p:txBody>
          <a:bodyPr/>
          <a:lstStyle>
            <a:lvl1pPr marL="342900" indent="-342900">
              <a:buSzPct val="100000"/>
              <a:buFontTx/>
              <a:buBlip>
                <a:blip r:embed="rId2"/>
              </a:buBlip>
              <a:defRPr/>
            </a:lvl1pPr>
          </a:lstStyle>
          <a:p>
            <a:pPr lvl="0"/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5063797" y="1845144"/>
            <a:ext cx="3608716" cy="4104136"/>
          </a:xfrm>
          <a:prstGeom prst="rect">
            <a:avLst/>
          </a:prstGeom>
        </p:spPr>
        <p:txBody>
          <a:bodyPr vert="horz" lIns="108000" tIns="108000" rIns="91440" bIns="36000" rtlCol="0">
            <a:normAutofit/>
          </a:bodyPr>
          <a:lstStyle>
            <a:lvl1pPr marL="215900" indent="-215900" algn="l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Tx/>
              <a:buBlip>
                <a:blip r:embed="rId2"/>
              </a:buBlip>
              <a:tabLst/>
              <a:defRPr sz="1800" b="0" i="0" kern="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32000" indent="-215900" algn="l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Tx/>
              <a:buBlip>
                <a:blip r:embed="rId2"/>
              </a:buBlip>
              <a:tabLst/>
              <a:defRPr sz="1600" b="0" i="0" kern="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2pPr>
            <a:lvl3pPr marL="648000" indent="-215900" algn="l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Tx/>
              <a:buBlip>
                <a:blip r:embed="rId2"/>
              </a:buBlip>
              <a:tabLst/>
              <a:defRPr sz="1500" b="0" i="0" kern="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3pPr>
            <a:lvl4pPr marL="864000" indent="-215900" algn="l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Tx/>
              <a:buBlip>
                <a:blip r:embed="rId2"/>
              </a:buBlip>
              <a:tabLst/>
              <a:defRPr sz="1400" b="0" i="0" kern="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4pPr>
            <a:lvl5pPr marL="1080000" indent="-215900" algn="l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Tx/>
              <a:buBlip>
                <a:blip r:embed="rId2"/>
              </a:buBlip>
              <a:tabLst/>
              <a:defRPr sz="1300" b="0" i="0" kern="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fr-CH" dirty="0" smtClean="0"/>
              <a:t>Cliquez pour modifier les styles du texte du masque</a:t>
            </a:r>
          </a:p>
          <a:p>
            <a:pPr lvl="1"/>
            <a:r>
              <a:rPr lang="fr-CH" dirty="0" smtClean="0"/>
              <a:t>Deuxième niveau</a:t>
            </a:r>
          </a:p>
          <a:p>
            <a:pPr lvl="2"/>
            <a:r>
              <a:rPr lang="fr-CH" dirty="0" smtClean="0"/>
              <a:t>Troisième niveau</a:t>
            </a:r>
          </a:p>
          <a:p>
            <a:pPr lvl="3"/>
            <a:r>
              <a:rPr lang="fr-CH" dirty="0" smtClean="0"/>
              <a:t>Quatrième niveau</a:t>
            </a:r>
          </a:p>
          <a:p>
            <a:pPr lvl="4"/>
            <a:r>
              <a:rPr lang="fr-CH" dirty="0" smtClean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0811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C - 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itre 1"/>
          <p:cNvSpPr>
            <a:spLocks noGrp="1"/>
          </p:cNvSpPr>
          <p:nvPr>
            <p:ph type="title"/>
          </p:nvPr>
        </p:nvSpPr>
        <p:spPr>
          <a:xfrm>
            <a:off x="1612899" y="630136"/>
            <a:ext cx="7059613" cy="1143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fr-CH" dirty="0" smtClean="0"/>
              <a:t>Cliquez et modifiez le titre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3534" y="1845144"/>
            <a:ext cx="3578978" cy="3960120"/>
          </a:xfrm>
        </p:spPr>
        <p:txBody>
          <a:bodyPr/>
          <a:lstStyle>
            <a:lvl1pPr marL="342900" indent="-342900">
              <a:buSzPct val="100000"/>
              <a:buFontTx/>
              <a:buBlip>
                <a:blip r:embed="rId2"/>
              </a:buBlip>
              <a:defRPr/>
            </a:lvl1pPr>
          </a:lstStyle>
          <a:p>
            <a:pPr lvl="0"/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0"/>
          </p:nvPr>
        </p:nvSpPr>
        <p:spPr>
          <a:xfrm>
            <a:off x="1621423" y="1845144"/>
            <a:ext cx="3382625" cy="3960120"/>
          </a:xfrm>
          <a:prstGeom prst="rect">
            <a:avLst/>
          </a:prstGeom>
        </p:spPr>
        <p:txBody>
          <a:bodyPr vert="horz" lIns="108000" tIns="108000" rIns="91440" bIns="36000" rtlCol="0">
            <a:normAutofit/>
          </a:bodyPr>
          <a:lstStyle>
            <a:lvl1pPr marL="215900" indent="-215900" algn="l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Tx/>
              <a:buBlip>
                <a:blip r:embed="rId2"/>
              </a:buBlip>
              <a:tabLst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Univers Medium"/>
              </a:defRPr>
            </a:lvl1pPr>
            <a:lvl2pPr marL="432000" indent="-215900" algn="l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Tx/>
              <a:buBlip>
                <a:blip r:embed="rId2"/>
              </a:buBlip>
              <a:tabLst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Univers Medium"/>
              </a:defRPr>
            </a:lvl2pPr>
            <a:lvl3pPr marL="648000" indent="-215900" algn="l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Tx/>
              <a:buBlip>
                <a:blip r:embed="rId2"/>
              </a:buBlip>
              <a:tabLst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</a:defRPr>
            </a:lvl3pPr>
            <a:lvl4pPr marL="864000" indent="-215900" algn="l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Tx/>
              <a:buBlip>
                <a:blip r:embed="rId2"/>
              </a:buBlip>
              <a:tabLst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</a:defRPr>
            </a:lvl4pPr>
            <a:lvl5pPr marL="1080000" indent="-215900" algn="l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Tx/>
              <a:buBlip>
                <a:blip r:embed="rId2"/>
              </a:buBlip>
              <a:tabLst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</a:defRPr>
            </a:lvl5pPr>
          </a:lstStyle>
          <a:p>
            <a:pPr lvl="0"/>
            <a:r>
              <a:rPr lang="fr-CH" dirty="0" smtClean="0"/>
              <a:t>Cliquez pour modifier les styles du texte du masque</a:t>
            </a:r>
          </a:p>
          <a:p>
            <a:pPr lvl="1"/>
            <a:r>
              <a:rPr lang="fr-CH" dirty="0" smtClean="0"/>
              <a:t>Deuxième niveau</a:t>
            </a:r>
          </a:p>
          <a:p>
            <a:pPr lvl="2"/>
            <a:r>
              <a:rPr lang="fr-CH" dirty="0" smtClean="0"/>
              <a:t>Troisième niveau</a:t>
            </a:r>
          </a:p>
          <a:p>
            <a:pPr lvl="3"/>
            <a:r>
              <a:rPr lang="fr-CH" dirty="0" smtClean="0"/>
              <a:t>Quatrième niveau</a:t>
            </a:r>
          </a:p>
          <a:p>
            <a:pPr lvl="4"/>
            <a:r>
              <a:rPr lang="fr-CH" dirty="0" smtClean="0"/>
              <a:t>Cinquième niveau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A -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621768" y="1844825"/>
            <a:ext cx="3382279" cy="3960440"/>
          </a:xfrm>
        </p:spPr>
        <p:txBody>
          <a:bodyPr/>
          <a:lstStyle>
            <a:lvl1pPr marL="216000" indent="-216000">
              <a:buClr>
                <a:schemeClr val="accent2"/>
              </a:buClr>
              <a:defRPr sz="1800" b="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Univers Medium"/>
                <a:cs typeface="Univers Medium"/>
              </a:defRPr>
            </a:lvl1pPr>
            <a:lvl2pPr marL="432000" indent="-216000">
              <a:buClr>
                <a:schemeClr val="accent2"/>
              </a:buClr>
              <a:defRPr sz="1600" b="0" i="0">
                <a:solidFill>
                  <a:schemeClr val="tx1">
                    <a:lumMod val="65000"/>
                    <a:lumOff val="35000"/>
                  </a:schemeClr>
                </a:solidFill>
                <a:latin typeface="Univers Medium"/>
                <a:cs typeface="Univers Medium"/>
              </a:defRPr>
            </a:lvl2pPr>
            <a:lvl3pPr marL="648000" indent="-216000">
              <a:buClr>
                <a:schemeClr val="accent2"/>
              </a:buClr>
              <a:defRPr sz="1500" b="0" i="0">
                <a:solidFill>
                  <a:schemeClr val="tx1">
                    <a:lumMod val="65000"/>
                    <a:lumOff val="35000"/>
                  </a:schemeClr>
                </a:solidFill>
                <a:latin typeface="Univers Medium"/>
                <a:cs typeface="Univers Medium"/>
              </a:defRPr>
            </a:lvl3pPr>
            <a:lvl4pPr marL="864000" indent="-216000">
              <a:buClr>
                <a:schemeClr val="accent2"/>
              </a:buClr>
              <a:defRPr sz="1400" b="0" i="0">
                <a:solidFill>
                  <a:schemeClr val="tx1">
                    <a:lumMod val="65000"/>
                    <a:lumOff val="35000"/>
                  </a:schemeClr>
                </a:solidFill>
                <a:latin typeface="Univers Medium"/>
                <a:cs typeface="Univers Medium"/>
              </a:defRPr>
            </a:lvl4pPr>
            <a:lvl5pPr marL="1080000" indent="-216000">
              <a:buClr>
                <a:schemeClr val="accent2"/>
              </a:buClr>
              <a:defRPr sz="1300" b="0" i="0">
                <a:solidFill>
                  <a:schemeClr val="tx1">
                    <a:lumMod val="65000"/>
                    <a:lumOff val="35000"/>
                  </a:schemeClr>
                </a:solidFill>
                <a:latin typeface="Univers Medium"/>
                <a:cs typeface="Univers Medium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dirty="0" smtClean="0"/>
              <a:t>Cliquez pour modifier les styles du texte du masque</a:t>
            </a:r>
          </a:p>
          <a:p>
            <a:pPr lvl="1"/>
            <a:r>
              <a:rPr lang="fr-CH" dirty="0" smtClean="0"/>
              <a:t>Deuxième niveau</a:t>
            </a:r>
          </a:p>
          <a:p>
            <a:pPr lvl="2"/>
            <a:r>
              <a:rPr lang="fr-CH" dirty="0" smtClean="0"/>
              <a:t>Troisième niveau</a:t>
            </a:r>
          </a:p>
          <a:p>
            <a:pPr lvl="3"/>
            <a:r>
              <a:rPr lang="fr-CH" dirty="0" smtClean="0"/>
              <a:t>Quatrième niveau</a:t>
            </a:r>
          </a:p>
          <a:p>
            <a:pPr lvl="4"/>
            <a:r>
              <a:rPr lang="fr-CH" dirty="0" smtClean="0"/>
              <a:t>Cinquième niveau</a:t>
            </a:r>
            <a:endParaRPr lang="en-US" dirty="0"/>
          </a:p>
        </p:txBody>
      </p:sp>
      <p:sp>
        <p:nvSpPr>
          <p:cNvPr id="12" name="Espace réservé du titre 1"/>
          <p:cNvSpPr>
            <a:spLocks noGrp="1"/>
          </p:cNvSpPr>
          <p:nvPr>
            <p:ph type="title"/>
          </p:nvPr>
        </p:nvSpPr>
        <p:spPr>
          <a:xfrm>
            <a:off x="1612899" y="630136"/>
            <a:ext cx="7059613" cy="1143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CH" dirty="0" smtClean="0"/>
              <a:t>Cliquez et modifiez le titre</a:t>
            </a:r>
            <a:endParaRPr lang="fr-FR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0"/>
          </p:nvPr>
        </p:nvSpPr>
        <p:spPr>
          <a:xfrm>
            <a:off x="5076055" y="1844825"/>
            <a:ext cx="3596457" cy="3960439"/>
          </a:xfrm>
        </p:spPr>
        <p:txBody>
          <a:bodyPr/>
          <a:lstStyle>
            <a:lvl1pPr marL="216000" indent="-216000">
              <a:buClr>
                <a:schemeClr val="accent2"/>
              </a:buClr>
              <a:defRPr sz="1800" b="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Univers Medium"/>
                <a:cs typeface="Univers Medium"/>
              </a:defRPr>
            </a:lvl1pPr>
            <a:lvl2pPr marL="432000" indent="-216000">
              <a:buClr>
                <a:schemeClr val="accent2"/>
              </a:buClr>
              <a:defRPr sz="1600" b="0" i="0">
                <a:solidFill>
                  <a:schemeClr val="tx1">
                    <a:lumMod val="65000"/>
                    <a:lumOff val="35000"/>
                  </a:schemeClr>
                </a:solidFill>
                <a:latin typeface="Univers Medium"/>
                <a:cs typeface="Univers Medium"/>
              </a:defRPr>
            </a:lvl2pPr>
            <a:lvl3pPr marL="648000" indent="-216000">
              <a:buClr>
                <a:schemeClr val="accent2"/>
              </a:buClr>
              <a:defRPr sz="1500" b="0" i="0">
                <a:solidFill>
                  <a:schemeClr val="tx1">
                    <a:lumMod val="65000"/>
                    <a:lumOff val="35000"/>
                  </a:schemeClr>
                </a:solidFill>
                <a:latin typeface="Univers Medium"/>
                <a:cs typeface="Univers Medium"/>
              </a:defRPr>
            </a:lvl3pPr>
            <a:lvl4pPr marL="864000" indent="-216000">
              <a:buClr>
                <a:schemeClr val="accent2"/>
              </a:buClr>
              <a:defRPr sz="1400" b="0" i="0">
                <a:solidFill>
                  <a:schemeClr val="tx1">
                    <a:lumMod val="65000"/>
                    <a:lumOff val="35000"/>
                  </a:schemeClr>
                </a:solidFill>
                <a:latin typeface="Univers Medium"/>
                <a:cs typeface="Univers Medium"/>
              </a:defRPr>
            </a:lvl4pPr>
            <a:lvl5pPr marL="1080000" indent="-216000">
              <a:buClr>
                <a:schemeClr val="accent2"/>
              </a:buClr>
              <a:defRPr sz="1300" b="0" i="0">
                <a:solidFill>
                  <a:schemeClr val="tx1">
                    <a:lumMod val="65000"/>
                    <a:lumOff val="35000"/>
                  </a:schemeClr>
                </a:solidFill>
                <a:latin typeface="Univers Medium"/>
                <a:cs typeface="Univers Medium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dirty="0" smtClean="0"/>
              <a:t>Cliquez pour modifier les styles du texte du masque</a:t>
            </a:r>
          </a:p>
          <a:p>
            <a:pPr lvl="1"/>
            <a:r>
              <a:rPr lang="fr-CH" dirty="0" smtClean="0"/>
              <a:t>Deuxième niveau</a:t>
            </a:r>
          </a:p>
          <a:p>
            <a:pPr lvl="2"/>
            <a:r>
              <a:rPr lang="fr-CH" dirty="0" smtClean="0"/>
              <a:t>Troisième niveau</a:t>
            </a:r>
          </a:p>
          <a:p>
            <a:pPr lvl="3"/>
            <a:r>
              <a:rPr lang="fr-CH" dirty="0" smtClean="0"/>
              <a:t>Quatrième niveau</a:t>
            </a:r>
          </a:p>
          <a:p>
            <a:pPr lvl="4"/>
            <a:r>
              <a:rPr lang="fr-CH" dirty="0" smtClean="0"/>
              <a:t>Cinquième niveau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9515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A68F43-E9A0-A447-A3FB-CCD5CC28DA7C}" type="datetimeFigureOut">
              <a:rPr lang="fr-FR" smtClean="0"/>
              <a:pPr/>
              <a:t>06/12/2017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CD53CB-777A-BD40-AC91-8813A86599E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7092280" y="6093296"/>
            <a:ext cx="1634480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space réservé du titre 1"/>
          <p:cNvSpPr>
            <a:spLocks noGrp="1"/>
          </p:cNvSpPr>
          <p:nvPr>
            <p:ph type="title"/>
          </p:nvPr>
        </p:nvSpPr>
        <p:spPr>
          <a:xfrm>
            <a:off x="1621473" y="641786"/>
            <a:ext cx="7051040" cy="1143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CH" dirty="0" smtClean="0"/>
              <a:t>Cliquez et modifiez le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135265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5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951538"/>
          </a:xfrm>
          <a:prstGeom prst="rect">
            <a:avLst/>
          </a:prstGeom>
          <a:solidFill>
            <a:srgbClr val="A2D0AC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r-CH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A68F43-E9A0-A447-A3FB-CCD5CC28DA7C}" type="datetimeFigureOut">
              <a:rPr lang="fr-FR" smtClean="0"/>
              <a:pPr/>
              <a:t>06/12/2017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CD53CB-777A-BD40-AC91-8813A86599EE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9" name="Connecteur droit 8"/>
          <p:cNvCxnSpPr/>
          <p:nvPr/>
        </p:nvCxnSpPr>
        <p:spPr>
          <a:xfrm>
            <a:off x="1620838" y="1870075"/>
            <a:ext cx="7023100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00883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951538"/>
          </a:xfrm>
          <a:prstGeom prst="rect">
            <a:avLst/>
          </a:prstGeom>
          <a:solidFill>
            <a:srgbClr val="40C1EE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r-CH" smtClean="0"/>
              <a:t>Cliquez et modifiez le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A68F43-E9A0-A447-A3FB-CCD5CC28DA7C}" type="datetimeFigureOut">
              <a:rPr lang="fr-FR" smtClean="0"/>
              <a:pPr/>
              <a:t>06/12/2017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CD53CB-777A-BD40-AC91-8813A86599EE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9" name="Connecteur droit 8"/>
          <p:cNvCxnSpPr/>
          <p:nvPr/>
        </p:nvCxnSpPr>
        <p:spPr>
          <a:xfrm>
            <a:off x="1620838" y="1870075"/>
            <a:ext cx="7023100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80484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951538"/>
          </a:xfrm>
          <a:prstGeom prst="rect">
            <a:avLst/>
          </a:prstGeom>
          <a:solidFill>
            <a:srgbClr val="75C5C2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r-CH" smtClean="0"/>
              <a:t>Cliquez et modifiez le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A68F43-E9A0-A447-A3FB-CCD5CC28DA7C}" type="datetimeFigureOut">
              <a:rPr lang="fr-FR" smtClean="0"/>
              <a:pPr/>
              <a:t>06/12/2017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CD53CB-777A-BD40-AC91-8813A86599EE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9" name="Connecteur droit 8"/>
          <p:cNvCxnSpPr/>
          <p:nvPr/>
        </p:nvCxnSpPr>
        <p:spPr>
          <a:xfrm>
            <a:off x="1620838" y="1870075"/>
            <a:ext cx="7023100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82543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20838" y="638164"/>
            <a:ext cx="7053262" cy="1362086"/>
          </a:xfrm>
        </p:spPr>
        <p:txBody>
          <a:bodyPr/>
          <a:lstStyle/>
          <a:p>
            <a:r>
              <a:rPr lang="fr-CH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0838" y="2000250"/>
            <a:ext cx="7053262" cy="3372966"/>
          </a:xfrm>
        </p:spPr>
        <p:txBody>
          <a:bodyPr lIns="0" tIns="0" rIns="0" bIns="0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68F43-E9A0-A447-A3FB-CCD5CC28DA7C}" type="datetimeFigureOut">
              <a:rPr lang="fr-FR" smtClean="0"/>
              <a:pPr/>
              <a:t>06/12/2017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53CB-777A-BD40-AC91-8813A86599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8348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620838" y="643732"/>
            <a:ext cx="7065962" cy="1356518"/>
          </a:xfrm>
        </p:spPr>
        <p:txBody>
          <a:bodyPr/>
          <a:lstStyle/>
          <a:p>
            <a:r>
              <a:rPr lang="fr-CH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20838" y="2000250"/>
            <a:ext cx="7065962" cy="3425792"/>
          </a:xfrm>
        </p:spPr>
        <p:txBody>
          <a:bodyPr>
            <a:normAutofit/>
          </a:bodyPr>
          <a:lstStyle>
            <a:lvl1pPr marL="342900" indent="-342900">
              <a:buSzPct val="100000"/>
              <a:buFontTx/>
              <a:buBlip>
                <a:blip r:embed="rId2"/>
              </a:buBlip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742950" indent="-285750">
              <a:buSzPct val="100000"/>
              <a:buFontTx/>
              <a:buBlip>
                <a:blip r:embed="rId2"/>
              </a:buBlip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buSzPct val="100000"/>
              <a:buFontTx/>
              <a:buBlip>
                <a:blip r:embed="rId2"/>
              </a:buBlip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buSzPct val="100000"/>
              <a:buFontTx/>
              <a:buBlip>
                <a:blip r:embed="rId2"/>
              </a:buBlip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buSzPct val="100000"/>
              <a:buFontTx/>
              <a:buBlip>
                <a:blip r:embed="rId2"/>
              </a:buBlip>
              <a:defRPr sz="13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fr-CH" dirty="0" smtClean="0"/>
              <a:t>Cliquez pour modifier les styles du texte du masque</a:t>
            </a:r>
          </a:p>
          <a:p>
            <a:pPr lvl="1"/>
            <a:r>
              <a:rPr lang="fr-CH" dirty="0" smtClean="0"/>
              <a:t>Deuxième niveau</a:t>
            </a:r>
          </a:p>
          <a:p>
            <a:pPr lvl="2"/>
            <a:r>
              <a:rPr lang="fr-CH" dirty="0" smtClean="0"/>
              <a:t>Troisième niveau</a:t>
            </a:r>
          </a:p>
          <a:p>
            <a:pPr lvl="3"/>
            <a:r>
              <a:rPr lang="fr-CH" dirty="0" smtClean="0"/>
              <a:t>Quatrième niveau</a:t>
            </a:r>
          </a:p>
          <a:p>
            <a:pPr lvl="4"/>
            <a:r>
              <a:rPr lang="fr-CH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68F43-E9A0-A447-A3FB-CCD5CC28DA7C}" type="datetimeFigureOut">
              <a:rPr lang="fr-FR" smtClean="0"/>
              <a:pPr/>
              <a:t>06/12/2017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53CB-777A-BD40-AC91-8813A86599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00956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620838" y="633414"/>
            <a:ext cx="3235958" cy="4767478"/>
          </a:xfrm>
        </p:spPr>
        <p:txBody>
          <a:bodyPr bIns="0">
            <a:noAutofit/>
          </a:bodyPr>
          <a:lstStyle>
            <a:lvl1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13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dirty="0" smtClean="0"/>
              <a:t>Cliquez pour modifier les styles du texte du masque</a:t>
            </a:r>
          </a:p>
          <a:p>
            <a:pPr lvl="1"/>
            <a:r>
              <a:rPr lang="fr-CH" dirty="0" smtClean="0"/>
              <a:t>Deuxième niveau</a:t>
            </a:r>
          </a:p>
          <a:p>
            <a:pPr lvl="2"/>
            <a:r>
              <a:rPr lang="fr-CH" dirty="0" smtClean="0"/>
              <a:t>Troisième niveau</a:t>
            </a:r>
          </a:p>
          <a:p>
            <a:pPr lvl="3"/>
            <a:r>
              <a:rPr lang="fr-CH" dirty="0" smtClean="0"/>
              <a:t>Quatrième niveau</a:t>
            </a:r>
          </a:p>
          <a:p>
            <a:pPr lvl="4"/>
            <a:r>
              <a:rPr lang="fr-CH" dirty="0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68F43-E9A0-A447-A3FB-CCD5CC28DA7C}" type="datetimeFigureOut">
              <a:rPr lang="fr-FR" smtClean="0"/>
              <a:pPr/>
              <a:t>06/12/2017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53CB-777A-BD40-AC91-8813A86599E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contenu 2"/>
          <p:cNvSpPr>
            <a:spLocks noGrp="1"/>
          </p:cNvSpPr>
          <p:nvPr>
            <p:ph sz="half" idx="13"/>
          </p:nvPr>
        </p:nvSpPr>
        <p:spPr>
          <a:xfrm>
            <a:off x="5438142" y="633414"/>
            <a:ext cx="3235958" cy="4767478"/>
          </a:xfrm>
        </p:spPr>
        <p:txBody>
          <a:bodyPr bIns="0">
            <a:noAutofit/>
          </a:bodyPr>
          <a:lstStyle>
            <a:lvl1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13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dirty="0" smtClean="0"/>
              <a:t>Cliquez pour modifier les styles du texte du masque</a:t>
            </a:r>
          </a:p>
          <a:p>
            <a:pPr lvl="1"/>
            <a:r>
              <a:rPr lang="fr-CH" dirty="0" smtClean="0"/>
              <a:t>Deuxième niveau</a:t>
            </a:r>
          </a:p>
          <a:p>
            <a:pPr lvl="2"/>
            <a:r>
              <a:rPr lang="fr-CH" dirty="0" smtClean="0"/>
              <a:t>Troisième niveau</a:t>
            </a:r>
          </a:p>
          <a:p>
            <a:pPr lvl="3"/>
            <a:r>
              <a:rPr lang="fr-CH" dirty="0" smtClean="0"/>
              <a:t>Quatrième niveau</a:t>
            </a:r>
          </a:p>
          <a:p>
            <a:pPr lvl="4"/>
            <a:r>
              <a:rPr lang="fr-CH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144511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20838" y="4065021"/>
            <a:ext cx="7053262" cy="566738"/>
          </a:xfrm>
        </p:spPr>
        <p:txBody>
          <a:bodyPr anchor="b"/>
          <a:lstStyle>
            <a:lvl1pPr algn="l">
              <a:defRPr sz="2000" b="0" i="0"/>
            </a:lvl1pPr>
          </a:lstStyle>
          <a:p>
            <a:r>
              <a:rPr lang="fr-CH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620838" y="643958"/>
            <a:ext cx="7053262" cy="33480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H" dirty="0" smtClean="0"/>
              <a:t>Faire glisser l'image vers l'espace réservé ou cliquer sur l'icône pour l'ajouter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20838" y="4725143"/>
            <a:ext cx="7058984" cy="711477"/>
          </a:xfrm>
        </p:spPr>
        <p:txBody>
          <a:bodyPr lIns="0" tIns="0" rIns="0" bIns="0"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dirty="0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68F43-E9A0-A447-A3FB-CCD5CC28DA7C}" type="datetimeFigureOut">
              <a:rPr lang="fr-FR" smtClean="0"/>
              <a:pPr/>
              <a:t>06/12/2017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53CB-777A-BD40-AC91-8813A86599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79782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620838" y="638658"/>
            <a:ext cx="7065962" cy="136159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fr-CH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20838" y="2000250"/>
            <a:ext cx="7065962" cy="3385033"/>
          </a:xfrm>
          <a:prstGeom prst="rect">
            <a:avLst/>
          </a:prstGeom>
        </p:spPr>
        <p:txBody>
          <a:bodyPr vert="horz" lIns="0" tIns="45720" rIns="91440" bIns="0" rtlCol="0">
            <a:normAutofit/>
          </a:bodyPr>
          <a:lstStyle/>
          <a:p>
            <a:pPr lvl="0"/>
            <a:r>
              <a:rPr lang="fr-CH" dirty="0" smtClean="0"/>
              <a:t>Cliquez pour modifier les styles du texte du masque</a:t>
            </a:r>
          </a:p>
          <a:p>
            <a:pPr lvl="1"/>
            <a:r>
              <a:rPr lang="fr-CH" dirty="0" smtClean="0"/>
              <a:t>Deuxième niveau</a:t>
            </a:r>
          </a:p>
          <a:p>
            <a:pPr lvl="2"/>
            <a:r>
              <a:rPr lang="fr-CH" dirty="0" smtClean="0"/>
              <a:t>Troisième niveau</a:t>
            </a:r>
          </a:p>
          <a:p>
            <a:pPr lvl="3"/>
            <a:r>
              <a:rPr lang="fr-CH" dirty="0" smtClean="0"/>
              <a:t>Quatrième niveau</a:t>
            </a:r>
          </a:p>
          <a:p>
            <a:pPr lvl="4"/>
            <a:r>
              <a:rPr lang="fr-CH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620838" y="5536087"/>
            <a:ext cx="1547244" cy="317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41A68F43-E9A0-A447-A3FB-CCD5CC28DA7C}" type="datetimeFigureOut">
              <a:rPr lang="fr-FR" smtClean="0"/>
              <a:pPr/>
              <a:t>06/12/2017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403330" y="5536087"/>
            <a:ext cx="2895600" cy="317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46222" y="5536087"/>
            <a:ext cx="2133600" cy="317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87CD53CB-777A-BD40-AC91-8813A86599E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0" y="5961944"/>
            <a:ext cx="9144000" cy="89605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63500" dist="19050" dir="16200000">
              <a:prstClr val="black">
                <a:alpha val="11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pic>
        <p:nvPicPr>
          <p:cNvPr id="9" name="Image 8" descr="LOGO_HUG_H_QUADRI.pn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6466" y="6185697"/>
            <a:ext cx="1992866" cy="458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70980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66" r:id="rId2"/>
    <p:sldLayoutId id="214748376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670" r:id="rId10"/>
    <p:sldLayoutId id="2147483666" r:id="rId11"/>
    <p:sldLayoutId id="2147483662" r:id="rId12"/>
    <p:sldLayoutId id="2147483665" r:id="rId13"/>
  </p:sldLayoutIdLst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hf hdr="0" ftr="0"/>
  <p:txStyles>
    <p:titleStyle>
      <a:lvl1pPr algn="l" defTabSz="457200" rtl="0" eaLnBrk="1" latinLnBrk="0" hangingPunct="1">
        <a:spcBef>
          <a:spcPct val="0"/>
        </a:spcBef>
        <a:buNone/>
        <a:defRPr sz="2400" kern="1200" cap="all">
          <a:solidFill>
            <a:schemeClr val="tx1">
              <a:lumMod val="65000"/>
              <a:lumOff val="35000"/>
            </a:schemeClr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SzPct val="100000"/>
        <a:buFontTx/>
        <a:buBlip>
          <a:blip r:embed="rId16"/>
        </a:buBlip>
        <a:defRPr sz="1800" kern="1200" baseline="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SzPct val="100000"/>
        <a:buFontTx/>
        <a:buBlip>
          <a:blip r:embed="rId16"/>
        </a:buBlip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SzPct val="100000"/>
        <a:buFontTx/>
        <a:buBlip>
          <a:blip r:embed="rId16"/>
        </a:buBlip>
        <a:defRPr sz="15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SzPct val="100000"/>
        <a:buFontTx/>
        <a:buBlip>
          <a:blip r:embed="rId16"/>
        </a:buBlip>
        <a:defRPr sz="14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SzPct val="100000"/>
        <a:buFontTx/>
        <a:buBlip>
          <a:blip r:embed="rId16"/>
        </a:buBlip>
        <a:defRPr sz="13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68F43-E9A0-A447-A3FB-CCD5CC28DA7C}" type="datetimeFigureOut">
              <a:rPr lang="fr-FR" smtClean="0"/>
              <a:pPr/>
              <a:t>06/12/2017</a:t>
            </a:fld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53CB-777A-BD40-AC91-8813A86599EE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986124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half" idx="2"/>
          </p:nvPr>
        </p:nvSpPr>
        <p:spPr>
          <a:xfrm>
            <a:off x="1466412" y="908720"/>
            <a:ext cx="6674599" cy="4968552"/>
          </a:xfrm>
        </p:spPr>
        <p:txBody>
          <a:bodyPr>
            <a:normAutofit fontScale="85000" lnSpcReduction="20000"/>
          </a:bodyPr>
          <a:lstStyle/>
          <a:p>
            <a:pPr marL="269875" indent="-269875">
              <a:buClr>
                <a:srgbClr val="C00000"/>
              </a:buClr>
              <a:buFont typeface="Arial" pitchFamily="34" charset="0"/>
              <a:buChar char="•"/>
            </a:pPr>
            <a:endParaRPr lang="fr-FR" sz="1700" dirty="0" smtClean="0">
              <a:sym typeface="Wingdings" pitchFamily="2" charset="2"/>
            </a:endParaRP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endParaRPr lang="fr-FR" sz="2000" b="1" dirty="0" smtClean="0">
              <a:solidFill>
                <a:srgbClr val="00789C"/>
              </a:solidFill>
              <a:sym typeface="Wingdings" pitchFamily="2" charset="2"/>
            </a:endParaRPr>
          </a:p>
          <a:p>
            <a:pPr marL="269875" lvl="1" indent="-269875">
              <a:lnSpc>
                <a:spcPct val="120000"/>
              </a:lnSpc>
              <a:buClr>
                <a:srgbClr val="C00000"/>
              </a:buClr>
            </a:pPr>
            <a:r>
              <a:rPr lang="fr-CH" sz="2400" b="1" dirty="0" smtClean="0">
                <a:solidFill>
                  <a:srgbClr val="00789C"/>
                </a:solidFill>
              </a:rPr>
              <a:t>Présentation</a:t>
            </a:r>
            <a:r>
              <a:rPr lang="fr-CH" sz="2400" dirty="0" smtClean="0"/>
              <a:t> : apparente normalité, prostration, agitation</a:t>
            </a:r>
            <a:endParaRPr lang="fr-CH" sz="2400" b="1" dirty="0" smtClean="0"/>
          </a:p>
          <a:p>
            <a:pPr marL="269875" lvl="1" indent="-269875">
              <a:lnSpc>
                <a:spcPct val="120000"/>
              </a:lnSpc>
              <a:buClr>
                <a:srgbClr val="C00000"/>
              </a:buClr>
            </a:pPr>
            <a:r>
              <a:rPr lang="fr-CH" sz="2400" b="1" dirty="0" smtClean="0">
                <a:solidFill>
                  <a:srgbClr val="00789C"/>
                </a:solidFill>
              </a:rPr>
              <a:t>Sentiments</a:t>
            </a:r>
            <a:r>
              <a:rPr lang="fr-CH" sz="2400" dirty="0" smtClean="0"/>
              <a:t> : honte, culpabilité, incompréhension, injustice, colère, peur, insécurité, humiliation </a:t>
            </a:r>
          </a:p>
          <a:p>
            <a:pPr marL="269875" lvl="1" indent="-269875">
              <a:lnSpc>
                <a:spcPct val="120000"/>
              </a:lnSpc>
              <a:buClr>
                <a:srgbClr val="C00000"/>
              </a:buClr>
            </a:pPr>
            <a:r>
              <a:rPr lang="fr-CH" sz="2400" b="1" dirty="0" smtClean="0">
                <a:solidFill>
                  <a:srgbClr val="00789C"/>
                </a:solidFill>
              </a:rPr>
              <a:t>Symptômes dissociatifs </a:t>
            </a:r>
            <a:r>
              <a:rPr lang="fr-CH" sz="2400" dirty="0" smtClean="0"/>
              <a:t>: « comme dans un film »</a:t>
            </a:r>
          </a:p>
          <a:p>
            <a:pPr marL="269875" lvl="1" indent="-269875">
              <a:lnSpc>
                <a:spcPct val="120000"/>
              </a:lnSpc>
              <a:buClr>
                <a:srgbClr val="C00000"/>
              </a:buClr>
            </a:pPr>
            <a:r>
              <a:rPr lang="fr-CH" sz="2400" b="1" dirty="0" smtClean="0">
                <a:solidFill>
                  <a:srgbClr val="00789C"/>
                </a:solidFill>
              </a:rPr>
              <a:t>Symptômes envahissants et répétitifs</a:t>
            </a:r>
            <a:r>
              <a:rPr lang="fr-CH" sz="2400" dirty="0" smtClean="0"/>
              <a:t>: cauchemars, flashback</a:t>
            </a:r>
          </a:p>
          <a:p>
            <a:pPr marL="269875" lvl="1" indent="-269875">
              <a:lnSpc>
                <a:spcPct val="120000"/>
              </a:lnSpc>
              <a:buClr>
                <a:srgbClr val="C00000"/>
              </a:buClr>
            </a:pPr>
            <a:r>
              <a:rPr lang="fr-CH" sz="2400" b="1" dirty="0" smtClean="0">
                <a:solidFill>
                  <a:srgbClr val="00789C"/>
                </a:solidFill>
              </a:rPr>
              <a:t>Troubles neuro-végétatifs </a:t>
            </a:r>
            <a:r>
              <a:rPr lang="fr-CH" sz="2400" dirty="0" smtClean="0"/>
              <a:t>: sommeil perturbé, irritabilité, sur le qui-vive, difficulté de concentration</a:t>
            </a:r>
          </a:p>
          <a:p>
            <a:pPr marL="269875" lvl="1" indent="-269875">
              <a:lnSpc>
                <a:spcPct val="120000"/>
              </a:lnSpc>
              <a:buClr>
                <a:srgbClr val="C00000"/>
              </a:buClr>
            </a:pPr>
            <a:r>
              <a:rPr lang="fr-CH" sz="2400" b="1" dirty="0" smtClean="0">
                <a:solidFill>
                  <a:srgbClr val="00789C"/>
                </a:solidFill>
              </a:rPr>
              <a:t>Conduites d’évitement</a:t>
            </a:r>
          </a:p>
          <a:p>
            <a:pPr marL="269875" lvl="1" indent="-269875">
              <a:lnSpc>
                <a:spcPct val="120000"/>
              </a:lnSpc>
              <a:buClr>
                <a:srgbClr val="C00000"/>
              </a:buClr>
            </a:pPr>
            <a:r>
              <a:rPr lang="fr-CH" sz="2400" b="1" dirty="0" smtClean="0">
                <a:solidFill>
                  <a:srgbClr val="00789C"/>
                </a:solidFill>
              </a:rPr>
              <a:t>Humeur triste, croyances négatives  </a:t>
            </a:r>
            <a:r>
              <a:rPr lang="fr-CH" sz="2400" dirty="0" smtClean="0"/>
              <a:t>: pleurs, « je suis mauvais, le monde est dangereux »</a:t>
            </a:r>
          </a:p>
          <a:p>
            <a:pPr marL="269875" lvl="1" indent="-269875">
              <a:lnSpc>
                <a:spcPct val="120000"/>
              </a:lnSpc>
              <a:buClr>
                <a:srgbClr val="C00000"/>
              </a:buClr>
            </a:pPr>
            <a:endParaRPr lang="fr-CH" sz="2400" b="1" dirty="0" smtClean="0"/>
          </a:p>
          <a:p>
            <a:pPr marL="269875" lvl="1" indent="-269875">
              <a:lnSpc>
                <a:spcPct val="120000"/>
              </a:lnSpc>
              <a:buClr>
                <a:srgbClr val="C00000"/>
              </a:buClr>
            </a:pPr>
            <a:endParaRPr lang="fr-CH" sz="2400" dirty="0" smtClean="0"/>
          </a:p>
          <a:p>
            <a:pPr marL="269875" lvl="1" indent="-269875">
              <a:lnSpc>
                <a:spcPct val="120000"/>
              </a:lnSpc>
              <a:buClr>
                <a:srgbClr val="C00000"/>
              </a:buClr>
            </a:pPr>
            <a:endParaRPr lang="fr-CH" sz="2400" dirty="0" smtClean="0"/>
          </a:p>
          <a:p>
            <a:pPr marL="269875" lvl="1" indent="-269875">
              <a:lnSpc>
                <a:spcPct val="120000"/>
              </a:lnSpc>
              <a:buClr>
                <a:srgbClr val="C00000"/>
              </a:buClr>
            </a:pPr>
            <a:endParaRPr lang="fr-CH" sz="2400" b="1" dirty="0" smtClean="0"/>
          </a:p>
          <a:p>
            <a:pPr marL="269875" lvl="1" indent="-269875">
              <a:lnSpc>
                <a:spcPct val="120000"/>
              </a:lnSpc>
              <a:buClr>
                <a:srgbClr val="C00000"/>
              </a:buClr>
            </a:pPr>
            <a:endParaRPr lang="fr-CH" sz="2400" dirty="0" smtClean="0"/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endParaRPr lang="fr-CH" sz="2000" b="1" dirty="0" smtClean="0">
              <a:solidFill>
                <a:srgbClr val="00789C"/>
              </a:solidFill>
              <a:sym typeface="Wingdings" pitchFamily="2" charset="2"/>
            </a:endParaRP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endParaRPr lang="fr-FR" sz="2000" dirty="0" smtClean="0">
              <a:sym typeface="Wingdings" pitchFamily="2" charset="2"/>
            </a:endParaRP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endParaRPr lang="fr-FR" sz="1700" dirty="0" smtClean="0">
              <a:sym typeface="Wingdings" pitchFamily="2" charset="2"/>
            </a:endParaRP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endParaRPr lang="fr-FR" sz="1700" dirty="0" smtClean="0">
              <a:sym typeface="Wingdings" pitchFamily="2" charset="2"/>
            </a:endParaRP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endParaRPr lang="fr-FR" sz="1700" dirty="0">
              <a:sym typeface="Wingdings"/>
            </a:endParaRPr>
          </a:p>
          <a:p>
            <a:pPr marL="0" indent="0">
              <a:buClr>
                <a:srgbClr val="C00000"/>
              </a:buClr>
              <a:buNone/>
            </a:pPr>
            <a:endParaRPr lang="fr-FR" sz="1700" dirty="0" smtClean="0">
              <a:sym typeface="Wingdings" pitchFamily="2" charset="2"/>
            </a:endParaRPr>
          </a:p>
        </p:txBody>
      </p:sp>
      <p:sp>
        <p:nvSpPr>
          <p:cNvPr id="4" name="Titre 2"/>
          <p:cNvSpPr>
            <a:spLocks noGrp="1"/>
          </p:cNvSpPr>
          <p:nvPr>
            <p:ph type="title"/>
          </p:nvPr>
        </p:nvSpPr>
        <p:spPr>
          <a:xfrm>
            <a:off x="1466412" y="500042"/>
            <a:ext cx="6676436" cy="785818"/>
          </a:xfrm>
        </p:spPr>
        <p:txBody>
          <a:bodyPr/>
          <a:lstStyle/>
          <a:p>
            <a:r>
              <a:rPr lang="fr-CH" b="1" dirty="0" smtClean="0">
                <a:solidFill>
                  <a:schemeClr val="accent5"/>
                </a:solidFill>
              </a:rPr>
              <a:t>REACTIONS PSYCHIQUES POSSIBLES (phase </a:t>
            </a:r>
            <a:r>
              <a:rPr lang="fr-CH" b="1" dirty="0" err="1" smtClean="0">
                <a:solidFill>
                  <a:schemeClr val="accent5"/>
                </a:solidFill>
              </a:rPr>
              <a:t>aïgue</a:t>
            </a:r>
            <a:r>
              <a:rPr lang="fr-CH" b="1" dirty="0" smtClean="0">
                <a:solidFill>
                  <a:schemeClr val="accent5"/>
                </a:solidFill>
              </a:rPr>
              <a:t>)</a:t>
            </a:r>
            <a:endParaRPr lang="fr-CH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311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half" idx="2"/>
          </p:nvPr>
        </p:nvSpPr>
        <p:spPr>
          <a:xfrm>
            <a:off x="1259632" y="1052736"/>
            <a:ext cx="7056784" cy="4824536"/>
          </a:xfrm>
        </p:spPr>
        <p:txBody>
          <a:bodyPr>
            <a:normAutofit fontScale="92500" lnSpcReduction="10000"/>
          </a:bodyPr>
          <a:lstStyle/>
          <a:p>
            <a:pPr marL="269875" indent="-269875">
              <a:buClr>
                <a:srgbClr val="C00000"/>
              </a:buClr>
              <a:buFont typeface="Arial" pitchFamily="34" charset="0"/>
              <a:buChar char="•"/>
            </a:pPr>
            <a:endParaRPr lang="fr-FR" sz="1700" dirty="0" smtClean="0">
              <a:sym typeface="Wingdings" pitchFamily="2" charset="2"/>
            </a:endParaRP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r>
              <a:rPr lang="fr-FR" sz="2100" dirty="0" smtClean="0">
                <a:sym typeface="Wingdings" pitchFamily="2" charset="2"/>
              </a:rPr>
              <a:t>La nature de l’impact psychologique d’une situation de violence est </a:t>
            </a:r>
            <a:r>
              <a:rPr lang="fr-FR" sz="2100" b="1" dirty="0" smtClean="0">
                <a:solidFill>
                  <a:srgbClr val="00789C"/>
                </a:solidFill>
                <a:sym typeface="Wingdings" pitchFamily="2" charset="2"/>
              </a:rPr>
              <a:t>multifactorielle</a:t>
            </a:r>
            <a:r>
              <a:rPr lang="fr-FR" sz="2100" dirty="0" smtClean="0">
                <a:sym typeface="Wingdings" pitchFamily="2" charset="2"/>
              </a:rPr>
              <a:t>, pas de lecture linéaire et causale-univoque</a:t>
            </a: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r>
              <a:rPr lang="fr-FR" sz="2100" dirty="0" smtClean="0">
                <a:sym typeface="Wingdings" pitchFamily="2" charset="2"/>
              </a:rPr>
              <a:t>Le constat/rapport est un acte médico-psychologique qui a fonction clinique, de témoignage, à </a:t>
            </a:r>
            <a:r>
              <a:rPr lang="fr-FR" sz="2100" b="1" dirty="0" smtClean="0">
                <a:solidFill>
                  <a:srgbClr val="00789C"/>
                </a:solidFill>
                <a:sym typeface="Wingdings" pitchFamily="2" charset="2"/>
              </a:rPr>
              <a:t>ne pas confondre avec la dimension </a:t>
            </a:r>
            <a:r>
              <a:rPr lang="fr-FR" sz="2100" b="1" dirty="0" err="1" smtClean="0">
                <a:solidFill>
                  <a:srgbClr val="00789C"/>
                </a:solidFill>
                <a:sym typeface="Wingdings" pitchFamily="2" charset="2"/>
              </a:rPr>
              <a:t>expertale</a:t>
            </a:r>
            <a:endParaRPr lang="fr-FR" sz="2100" b="1" dirty="0" smtClean="0">
              <a:solidFill>
                <a:srgbClr val="00789C"/>
              </a:solidFill>
              <a:sym typeface="Wingdings" pitchFamily="2" charset="2"/>
            </a:endParaRP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r>
              <a:rPr lang="fr-FR" sz="2100" dirty="0" smtClean="0">
                <a:sym typeface="Wingdings" pitchFamily="2" charset="2"/>
              </a:rPr>
              <a:t>Le constat/rapport n’est pas à confondre avec une </a:t>
            </a:r>
            <a:r>
              <a:rPr lang="fr-FR" sz="2100" b="1" dirty="0" smtClean="0">
                <a:solidFill>
                  <a:srgbClr val="00789C"/>
                </a:solidFill>
                <a:sym typeface="Wingdings" pitchFamily="2" charset="2"/>
              </a:rPr>
              <a:t>déclaration policière </a:t>
            </a:r>
            <a:r>
              <a:rPr lang="fr-FR" sz="2100" dirty="0" smtClean="0">
                <a:sym typeface="Wingdings" pitchFamily="2" charset="2"/>
              </a:rPr>
              <a:t>(ex.- versions divergentes entre déclarations policières et déclaration rapportés; tr cognitif </a:t>
            </a:r>
            <a:r>
              <a:rPr lang="fr-FR" sz="2100" dirty="0" err="1" smtClean="0">
                <a:sym typeface="Wingdings" pitchFamily="2" charset="2"/>
              </a:rPr>
              <a:t>péritraumatiques</a:t>
            </a:r>
            <a:r>
              <a:rPr lang="fr-FR" sz="2100" dirty="0" smtClean="0">
                <a:sym typeface="Wingdings" pitchFamily="2" charset="2"/>
              </a:rPr>
              <a:t>,…)</a:t>
            </a: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r>
              <a:rPr lang="fr-FR" sz="2100" b="1" dirty="0" smtClean="0">
                <a:solidFill>
                  <a:srgbClr val="00789C"/>
                </a:solidFill>
                <a:sym typeface="Wingdings" pitchFamily="2" charset="2"/>
              </a:rPr>
              <a:t>Limite</a:t>
            </a:r>
            <a:r>
              <a:rPr lang="fr-FR" sz="2100" dirty="0" smtClean="0">
                <a:sym typeface="Wingdings" pitchFamily="2" charset="2"/>
              </a:rPr>
              <a:t> des constatations en fonction des conditions, du type d’intervention, du moment et de l’expérience/connaissance du domaine</a:t>
            </a: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endParaRPr lang="fr-FR" sz="2000" dirty="0" smtClean="0">
              <a:sym typeface="Wingdings" pitchFamily="2" charset="2"/>
            </a:endParaRP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endParaRPr lang="fr-FR" sz="2000" dirty="0" smtClean="0">
              <a:sym typeface="Wingdings" pitchFamily="2" charset="2"/>
            </a:endParaRP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endParaRPr lang="fr-FR" sz="1700" dirty="0" smtClean="0">
              <a:sym typeface="Wingdings" pitchFamily="2" charset="2"/>
            </a:endParaRP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endParaRPr lang="fr-FR" sz="1700" dirty="0" smtClean="0">
              <a:sym typeface="Wingdings" pitchFamily="2" charset="2"/>
            </a:endParaRP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endParaRPr lang="fr-FR" sz="1700" dirty="0">
              <a:sym typeface="Wingdings"/>
            </a:endParaRPr>
          </a:p>
          <a:p>
            <a:pPr marL="0" indent="0">
              <a:buClr>
                <a:srgbClr val="C00000"/>
              </a:buClr>
              <a:buNone/>
            </a:pPr>
            <a:endParaRPr lang="fr-FR" sz="1700" dirty="0" smtClean="0">
              <a:sym typeface="Wingdings" pitchFamily="2" charset="2"/>
            </a:endParaRPr>
          </a:p>
        </p:txBody>
      </p:sp>
      <p:sp>
        <p:nvSpPr>
          <p:cNvPr id="4" name="Titre 2"/>
          <p:cNvSpPr>
            <a:spLocks noGrp="1"/>
          </p:cNvSpPr>
          <p:nvPr>
            <p:ph type="title"/>
          </p:nvPr>
        </p:nvSpPr>
        <p:spPr>
          <a:xfrm>
            <a:off x="1466412" y="500042"/>
            <a:ext cx="6676436" cy="785818"/>
          </a:xfrm>
        </p:spPr>
        <p:txBody>
          <a:bodyPr/>
          <a:lstStyle/>
          <a:p>
            <a:r>
              <a:rPr lang="fr-CH" b="1" dirty="0" smtClean="0">
                <a:solidFill>
                  <a:schemeClr val="accent5"/>
                </a:solidFill>
              </a:rPr>
              <a:t>Pour terminer: POINTS D’ATTENTION</a:t>
            </a:r>
            <a:endParaRPr lang="fr-CH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3504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20838" y="2000250"/>
            <a:ext cx="7065962" cy="1361592"/>
          </a:xfrm>
        </p:spPr>
        <p:txBody>
          <a:bodyPr/>
          <a:lstStyle/>
          <a:p>
            <a:r>
              <a:rPr lang="fr-FR" sz="3600" dirty="0" smtClean="0"/>
              <a:t>MERCI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xmlns="" val="3690910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20838" y="260648"/>
            <a:ext cx="7065962" cy="1361592"/>
          </a:xfrm>
        </p:spPr>
        <p:txBody>
          <a:bodyPr>
            <a:normAutofit fontScale="90000"/>
          </a:bodyPr>
          <a:lstStyle/>
          <a:p>
            <a:r>
              <a:rPr lang="fr-FR" sz="2800" dirty="0" smtClean="0"/>
              <a:t>15ème </a:t>
            </a:r>
            <a:r>
              <a:rPr lang="fr-FR" sz="2800" dirty="0"/>
              <a:t>FORUM 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VIOLENCES DOMESTIQUES</a:t>
            </a:r>
            <a:br>
              <a:rPr lang="fr-FR" sz="2800" dirty="0" smtClean="0"/>
            </a:b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CH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 </a:t>
            </a:r>
            <a:r>
              <a:rPr lang="fr-CH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décembre 2017</a:t>
            </a:r>
            <a:br>
              <a:rPr lang="fr-CH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fr-FR" sz="2800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620838" y="2152650"/>
            <a:ext cx="7065962" cy="322056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fr-CH" sz="2800" b="1" cap="all" dirty="0">
                <a:solidFill>
                  <a:srgbClr val="FFFFFF"/>
                </a:solidFill>
                <a:latin typeface="Arial"/>
                <a:ea typeface="+mj-ea"/>
                <a:cs typeface="+mj-cs"/>
              </a:rPr>
              <a:t>Le constat d’atteinte à la santé psychique et sociale : </a:t>
            </a:r>
            <a:endParaRPr lang="fr-CH" sz="2800" b="1" cap="all" dirty="0" smtClean="0">
              <a:solidFill>
                <a:srgbClr val="FFFFFF"/>
              </a:solidFill>
              <a:latin typeface="Arial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fr-CH" sz="2800" b="1" cap="all" dirty="0" smtClean="0">
                <a:solidFill>
                  <a:srgbClr val="FFFFFF"/>
                </a:solidFill>
                <a:latin typeface="Arial"/>
                <a:ea typeface="+mj-ea"/>
                <a:cs typeface="+mj-cs"/>
              </a:rPr>
              <a:t>pourquoi</a:t>
            </a:r>
            <a:r>
              <a:rPr lang="fr-CH" sz="2800" b="1" cap="all" dirty="0">
                <a:solidFill>
                  <a:srgbClr val="FFFFFF"/>
                </a:solidFill>
                <a:latin typeface="Arial"/>
                <a:ea typeface="+mj-ea"/>
                <a:cs typeface="+mj-cs"/>
              </a:rPr>
              <a:t>, pour </a:t>
            </a:r>
            <a:r>
              <a:rPr lang="fr-CH" sz="2800" b="1" cap="all" dirty="0" smtClean="0">
                <a:solidFill>
                  <a:srgbClr val="FFFFFF"/>
                </a:solidFill>
                <a:latin typeface="Arial"/>
                <a:ea typeface="+mj-ea"/>
                <a:cs typeface="+mj-cs"/>
              </a:rPr>
              <a:t>qui et </a:t>
            </a:r>
            <a:r>
              <a:rPr lang="fr-CH" sz="2800" b="1" cap="all" dirty="0">
                <a:solidFill>
                  <a:srgbClr val="FFFFFF"/>
                </a:solidFill>
                <a:latin typeface="Arial"/>
                <a:ea typeface="+mj-ea"/>
                <a:cs typeface="+mj-cs"/>
              </a:rPr>
              <a:t>comment ?</a:t>
            </a:r>
            <a:endParaRPr lang="fr-CH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endParaRPr lang="fr-CH" sz="19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fr-CH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VON ARX Floriano</a:t>
            </a:r>
            <a:endParaRPr lang="fr-CH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fr-CH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Psychologue-psychothérapeute FSP</a:t>
            </a:r>
          </a:p>
          <a:p>
            <a:pPr>
              <a:spcBef>
                <a:spcPct val="0"/>
              </a:spcBef>
            </a:pPr>
            <a:r>
              <a:rPr lang="fr-CH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Unité interdisciplinaire de médecine et prévention de la violence (UIMPV – HUG)</a:t>
            </a:r>
          </a:p>
          <a:p>
            <a:pPr>
              <a:spcBef>
                <a:spcPct val="0"/>
              </a:spcBef>
            </a:pPr>
            <a:endParaRPr lang="fr-CH" sz="19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4826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half" idx="2"/>
          </p:nvPr>
        </p:nvSpPr>
        <p:spPr>
          <a:xfrm>
            <a:off x="1466412" y="980728"/>
            <a:ext cx="7210044" cy="4680520"/>
          </a:xfrm>
        </p:spPr>
        <p:txBody>
          <a:bodyPr>
            <a:normAutofit fontScale="92500" lnSpcReduction="20000"/>
          </a:bodyPr>
          <a:lstStyle/>
          <a:p>
            <a:pPr marL="269875" indent="-269875">
              <a:buClr>
                <a:srgbClr val="C00000"/>
              </a:buClr>
              <a:buFont typeface="Arial" pitchFamily="34" charset="0"/>
              <a:buChar char="•"/>
            </a:pPr>
            <a:endParaRPr lang="fr-FR" sz="2200" dirty="0" smtClean="0">
              <a:sym typeface="Wingdings" pitchFamily="2" charset="2"/>
            </a:endParaRP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r>
              <a:rPr lang="fr-FR" sz="2200" dirty="0" smtClean="0">
                <a:sym typeface="Wingdings" pitchFamily="2" charset="2"/>
              </a:rPr>
              <a:t>La violence interhumaine est à la fois et un problème de </a:t>
            </a:r>
            <a:r>
              <a:rPr lang="fr-FR" sz="2200" b="1" dirty="0" smtClean="0">
                <a:solidFill>
                  <a:srgbClr val="00789C"/>
                </a:solidFill>
                <a:sym typeface="Wingdings" pitchFamily="2" charset="2"/>
              </a:rPr>
              <a:t>sécurité</a:t>
            </a:r>
            <a:r>
              <a:rPr lang="fr-FR" sz="2200" dirty="0" smtClean="0">
                <a:sym typeface="Wingdings" pitchFamily="2" charset="2"/>
              </a:rPr>
              <a:t> (privée/publique), de </a:t>
            </a:r>
            <a:r>
              <a:rPr lang="fr-FR" sz="2200" b="1" dirty="0" smtClean="0">
                <a:solidFill>
                  <a:srgbClr val="00789C"/>
                </a:solidFill>
                <a:sym typeface="Wingdings" pitchFamily="2" charset="2"/>
              </a:rPr>
              <a:t>légalité</a:t>
            </a:r>
            <a:r>
              <a:rPr lang="fr-FR" sz="2200" dirty="0" smtClean="0">
                <a:sym typeface="Wingdings" pitchFamily="2" charset="2"/>
              </a:rPr>
              <a:t> et de </a:t>
            </a:r>
            <a:r>
              <a:rPr lang="fr-FR" sz="2200" b="1" dirty="0" smtClean="0">
                <a:solidFill>
                  <a:srgbClr val="00789C"/>
                </a:solidFill>
                <a:sym typeface="Wingdings" pitchFamily="2" charset="2"/>
              </a:rPr>
              <a:t>santé</a:t>
            </a:r>
            <a:r>
              <a:rPr lang="fr-FR" sz="2200" dirty="0" smtClean="0">
                <a:solidFill>
                  <a:srgbClr val="00789C"/>
                </a:solidFill>
                <a:sym typeface="Wingdings" pitchFamily="2" charset="2"/>
              </a:rPr>
              <a:t> </a:t>
            </a:r>
            <a:r>
              <a:rPr lang="fr-FR" sz="2200" dirty="0" smtClean="0">
                <a:sym typeface="Wingdings" pitchFamily="2" charset="2"/>
              </a:rPr>
              <a:t>(privée/publique </a:t>
            </a:r>
            <a:r>
              <a:rPr lang="fr-FR" sz="2200" dirty="0" smtClean="0">
                <a:sym typeface="Wingdings"/>
              </a:rPr>
              <a:t> OMS</a:t>
            </a:r>
            <a:r>
              <a:rPr lang="fr-FR" sz="2200" dirty="0" smtClean="0">
                <a:sym typeface="Wingdings" pitchFamily="2" charset="2"/>
              </a:rPr>
              <a:t>)</a:t>
            </a: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endParaRPr lang="fr-FR" sz="2200" dirty="0">
              <a:sym typeface="Wingdings" pitchFamily="2" charset="2"/>
            </a:endParaRP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r>
              <a:rPr lang="fr-FR" sz="2200" dirty="0" smtClean="0">
                <a:sym typeface="Wingdings" pitchFamily="2" charset="2"/>
              </a:rPr>
              <a:t>Les champ de la santé est amené à </a:t>
            </a:r>
            <a:r>
              <a:rPr lang="fr-FR" sz="2200" b="1" dirty="0" smtClean="0">
                <a:solidFill>
                  <a:srgbClr val="00789C"/>
                </a:solidFill>
                <a:sym typeface="Wingdings" pitchFamily="2" charset="2"/>
              </a:rPr>
              <a:t>dialoguer</a:t>
            </a:r>
            <a:r>
              <a:rPr lang="fr-FR" sz="2200" dirty="0" smtClean="0">
                <a:solidFill>
                  <a:srgbClr val="00789C"/>
                </a:solidFill>
                <a:sym typeface="Wingdings" pitchFamily="2" charset="2"/>
              </a:rPr>
              <a:t> </a:t>
            </a:r>
            <a:r>
              <a:rPr lang="fr-FR" sz="2200" b="1" dirty="0" smtClean="0">
                <a:solidFill>
                  <a:srgbClr val="00789C"/>
                </a:solidFill>
                <a:sym typeface="Wingdings" pitchFamily="2" charset="2"/>
              </a:rPr>
              <a:t>avec les autres disciplines</a:t>
            </a:r>
            <a:r>
              <a:rPr lang="fr-FR" sz="2200" dirty="0" smtClean="0">
                <a:sym typeface="Wingdings" pitchFamily="2" charset="2"/>
              </a:rPr>
              <a:t> convoquées dans les situations de violences</a:t>
            </a:r>
          </a:p>
          <a:p>
            <a:pPr marL="0" indent="0">
              <a:lnSpc>
                <a:spcPct val="120000"/>
              </a:lnSpc>
              <a:buClr>
                <a:srgbClr val="C00000"/>
              </a:buClr>
              <a:buNone/>
            </a:pPr>
            <a:endParaRPr lang="fr-FR" sz="2200" dirty="0" smtClean="0">
              <a:sym typeface="Wingdings" pitchFamily="2" charset="2"/>
            </a:endParaRP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r>
              <a:rPr lang="fr-FR" sz="2200" dirty="0" smtClean="0">
                <a:sym typeface="Wingdings" pitchFamily="2" charset="2"/>
              </a:rPr>
              <a:t>La </a:t>
            </a:r>
            <a:r>
              <a:rPr lang="fr-FR" sz="2200" b="1" dirty="0" smtClean="0">
                <a:solidFill>
                  <a:srgbClr val="00789C"/>
                </a:solidFill>
                <a:sym typeface="Wingdings" pitchFamily="2" charset="2"/>
              </a:rPr>
              <a:t>santé</a:t>
            </a:r>
            <a:r>
              <a:rPr lang="fr-FR" sz="2200" dirty="0" smtClean="0">
                <a:sym typeface="Wingdings" pitchFamily="2" charset="2"/>
              </a:rPr>
              <a:t>: pas seulement l’absence d’une maladie mais </a:t>
            </a:r>
            <a:r>
              <a:rPr lang="fr-FR" sz="2200" b="1" dirty="0" smtClean="0">
                <a:solidFill>
                  <a:srgbClr val="00789C"/>
                </a:solidFill>
                <a:sym typeface="Wingdings" pitchFamily="2" charset="2"/>
              </a:rPr>
              <a:t>Bien-être physique – social – psychique</a:t>
            </a: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endParaRPr lang="fr-FR" sz="2200" dirty="0">
              <a:sym typeface="Wingdings" pitchFamily="2" charset="2"/>
            </a:endParaRP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r>
              <a:rPr lang="fr-FR" sz="2200" dirty="0" smtClean="0">
                <a:sym typeface="Wingdings" pitchFamily="2" charset="2"/>
              </a:rPr>
              <a:t>Les violences subies peuvent générer et/ou participer à la </a:t>
            </a:r>
            <a:r>
              <a:rPr lang="fr-FR" sz="2200" b="1" dirty="0" smtClean="0">
                <a:solidFill>
                  <a:srgbClr val="00789C"/>
                </a:solidFill>
                <a:sym typeface="Wingdings" pitchFamily="2" charset="2"/>
              </a:rPr>
              <a:t>dégradation</a:t>
            </a:r>
            <a:r>
              <a:rPr lang="fr-FR" sz="2200" dirty="0" smtClean="0">
                <a:solidFill>
                  <a:srgbClr val="00789C"/>
                </a:solidFill>
                <a:sym typeface="Wingdings" pitchFamily="2" charset="2"/>
              </a:rPr>
              <a:t> </a:t>
            </a:r>
            <a:r>
              <a:rPr lang="fr-FR" sz="2200" dirty="0" smtClean="0">
                <a:sym typeface="Wingdings" pitchFamily="2" charset="2"/>
              </a:rPr>
              <a:t>de la santé globale d’un individu/couple/famille</a:t>
            </a: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endParaRPr lang="fr-FR" sz="1700" b="1" dirty="0" smtClean="0">
              <a:sym typeface="Wingdings" pitchFamily="2" charset="2"/>
            </a:endParaRPr>
          </a:p>
          <a:p>
            <a:pPr marL="0" indent="0">
              <a:buClr>
                <a:srgbClr val="C00000"/>
              </a:buClr>
              <a:buNone/>
            </a:pPr>
            <a:endParaRPr lang="fr-FR" sz="1700" dirty="0" smtClean="0">
              <a:sym typeface="Wingdings" pitchFamily="2" charset="2"/>
            </a:endParaRPr>
          </a:p>
        </p:txBody>
      </p:sp>
      <p:sp>
        <p:nvSpPr>
          <p:cNvPr id="4" name="Titre 2"/>
          <p:cNvSpPr>
            <a:spLocks noGrp="1"/>
          </p:cNvSpPr>
          <p:nvPr>
            <p:ph type="title"/>
          </p:nvPr>
        </p:nvSpPr>
        <p:spPr>
          <a:xfrm>
            <a:off x="1466412" y="500042"/>
            <a:ext cx="6676436" cy="785818"/>
          </a:xfrm>
        </p:spPr>
        <p:txBody>
          <a:bodyPr/>
          <a:lstStyle/>
          <a:p>
            <a:r>
              <a:rPr lang="fr-CH" b="1" dirty="0" smtClean="0">
                <a:solidFill>
                  <a:schemeClr val="accent5"/>
                </a:solidFill>
              </a:rPr>
              <a:t>PREALABLES</a:t>
            </a:r>
            <a:endParaRPr lang="fr-CH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85263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half" idx="2"/>
          </p:nvPr>
        </p:nvSpPr>
        <p:spPr>
          <a:xfrm>
            <a:off x="1466412" y="980728"/>
            <a:ext cx="7210044" cy="4680520"/>
          </a:xfrm>
        </p:spPr>
        <p:txBody>
          <a:bodyPr>
            <a:normAutofit/>
          </a:bodyPr>
          <a:lstStyle/>
          <a:p>
            <a:pPr marL="269875" indent="-269875">
              <a:buClr>
                <a:srgbClr val="C00000"/>
              </a:buClr>
              <a:buFont typeface="Arial" pitchFamily="34" charset="0"/>
              <a:buChar char="•"/>
            </a:pPr>
            <a:endParaRPr lang="fr-FR" sz="2200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fr-FR" dirty="0" smtClean="0"/>
              <a:t>Divers études nationaux et internationaux sur les VD ont mis en lumière le lien entre victimisation et impact sur la santé mentale, </a:t>
            </a:r>
            <a:r>
              <a:rPr lang="fr-FR" dirty="0" err="1" smtClean="0"/>
              <a:t>p.ex</a:t>
            </a:r>
            <a:r>
              <a:rPr lang="fr-FR" dirty="0" smtClean="0"/>
              <a:t>:  </a:t>
            </a: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endParaRPr lang="fr-FR" dirty="0">
              <a:sym typeface="Wingdings" pitchFamily="2" charset="2"/>
            </a:endParaRP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r>
              <a:rPr lang="fr-FR" sz="2000" b="1" dirty="0" smtClean="0">
                <a:solidFill>
                  <a:srgbClr val="00789C"/>
                </a:solidFill>
              </a:rPr>
              <a:t>Conséquences directes</a:t>
            </a:r>
            <a:r>
              <a:rPr lang="fr-FR" sz="2000" dirty="0" smtClean="0"/>
              <a:t>: troubles de l’humeur, troubles anxieux, trouble de stress post-traumatique,…</a:t>
            </a:r>
            <a:endParaRPr lang="fr-FR" sz="2000" dirty="0" smtClean="0">
              <a:sym typeface="Wingdings" pitchFamily="2" charset="2"/>
            </a:endParaRP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r>
              <a:rPr lang="fr-FR" sz="2000" b="1" dirty="0" smtClean="0">
                <a:solidFill>
                  <a:srgbClr val="00789C"/>
                </a:solidFill>
              </a:rPr>
              <a:t>Conséquences indirectes</a:t>
            </a:r>
            <a:r>
              <a:rPr lang="fr-FR" sz="2000" dirty="0" smtClean="0"/>
              <a:t>: Consommation OH, tabac, médicaments, isolement social,…</a:t>
            </a:r>
            <a:endParaRPr lang="fr-FR" sz="2000" dirty="0">
              <a:sym typeface="Wingdings" pitchFamily="2" charset="2"/>
            </a:endParaRP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r>
              <a:rPr lang="fr-FR" sz="2000" b="1" dirty="0" err="1" smtClean="0">
                <a:solidFill>
                  <a:srgbClr val="00789C"/>
                </a:solidFill>
                <a:sym typeface="Wingdings" pitchFamily="2" charset="2"/>
              </a:rPr>
              <a:t>comorbidités</a:t>
            </a:r>
            <a:r>
              <a:rPr lang="fr-FR" sz="2000" dirty="0" smtClean="0">
                <a:sym typeface="Wingdings" pitchFamily="2" charset="2"/>
              </a:rPr>
              <a:t> somatiques</a:t>
            </a:r>
          </a:p>
          <a:p>
            <a:pPr marL="269875" lvl="0" indent="-269875">
              <a:lnSpc>
                <a:spcPct val="120000"/>
              </a:lnSpc>
              <a:buClr>
                <a:srgbClr val="C00000"/>
              </a:buClr>
            </a:pPr>
            <a:r>
              <a:rPr lang="fr-FR" sz="2000" dirty="0" smtClean="0">
                <a:solidFill>
                  <a:prstClr val="black">
                    <a:lumMod val="65000"/>
                    <a:lumOff val="35000"/>
                  </a:prstClr>
                </a:solidFill>
                <a:sym typeface="Wingdings" pitchFamily="2" charset="2"/>
              </a:rPr>
              <a:t>Dans les situations de violences intrafamiliale: </a:t>
            </a:r>
            <a:r>
              <a:rPr lang="fr-FR" sz="2000" b="1" dirty="0" smtClean="0">
                <a:solidFill>
                  <a:srgbClr val="00789C"/>
                </a:solidFill>
                <a:sym typeface="Wingdings" pitchFamily="2" charset="2"/>
              </a:rPr>
              <a:t>souffrance</a:t>
            </a:r>
            <a:r>
              <a:rPr lang="fr-FR" sz="2000" dirty="0" smtClean="0">
                <a:solidFill>
                  <a:prstClr val="black">
                    <a:lumMod val="65000"/>
                    <a:lumOff val="35000"/>
                  </a:prstClr>
                </a:solidFill>
                <a:sym typeface="Wingdings" pitchFamily="2" charset="2"/>
              </a:rPr>
              <a:t> </a:t>
            </a:r>
            <a:r>
              <a:rPr lang="fr-FR" sz="2000" b="1" dirty="0" smtClean="0">
                <a:solidFill>
                  <a:srgbClr val="00789C"/>
                </a:solidFill>
                <a:sym typeface="Wingdings" pitchFamily="2" charset="2"/>
              </a:rPr>
              <a:t>psychique et relationnelle au niveau familial </a:t>
            </a:r>
            <a:r>
              <a:rPr lang="fr-FR" sz="2000" dirty="0" smtClean="0">
                <a:solidFill>
                  <a:prstClr val="black">
                    <a:lumMod val="65000"/>
                    <a:lumOff val="35000"/>
                  </a:prstClr>
                </a:solidFill>
                <a:sym typeface="Wingdings" pitchFamily="2" charset="2"/>
              </a:rPr>
              <a:t>et impacts élargis (traumatismes)</a:t>
            </a: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endParaRPr lang="fr-FR" sz="1700" b="1" dirty="0" smtClean="0">
              <a:sym typeface="Wingdings" pitchFamily="2" charset="2"/>
            </a:endParaRPr>
          </a:p>
          <a:p>
            <a:pPr marL="0" indent="0">
              <a:buClr>
                <a:srgbClr val="C00000"/>
              </a:buClr>
              <a:buNone/>
            </a:pPr>
            <a:endParaRPr lang="fr-FR" sz="1700" dirty="0" smtClean="0">
              <a:sym typeface="Wingdings" pitchFamily="2" charset="2"/>
            </a:endParaRPr>
          </a:p>
        </p:txBody>
      </p:sp>
      <p:sp>
        <p:nvSpPr>
          <p:cNvPr id="4" name="Titre 2"/>
          <p:cNvSpPr>
            <a:spLocks noGrp="1"/>
          </p:cNvSpPr>
          <p:nvPr>
            <p:ph type="title"/>
          </p:nvPr>
        </p:nvSpPr>
        <p:spPr>
          <a:xfrm>
            <a:off x="1466412" y="500042"/>
            <a:ext cx="6676436" cy="785818"/>
          </a:xfrm>
        </p:spPr>
        <p:txBody>
          <a:bodyPr/>
          <a:lstStyle/>
          <a:p>
            <a:r>
              <a:rPr lang="fr-CH" b="1" dirty="0" smtClean="0">
                <a:solidFill>
                  <a:schemeClr val="accent5"/>
                </a:solidFill>
              </a:rPr>
              <a:t>VIOLENCE et SANTE MENTALE</a:t>
            </a:r>
            <a:endParaRPr lang="fr-CH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8526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half" idx="2"/>
          </p:nvPr>
        </p:nvSpPr>
        <p:spPr>
          <a:xfrm>
            <a:off x="899592" y="908720"/>
            <a:ext cx="7632848" cy="5472608"/>
          </a:xfrm>
        </p:spPr>
        <p:txBody>
          <a:bodyPr>
            <a:normAutofit/>
          </a:bodyPr>
          <a:lstStyle/>
          <a:p>
            <a:pPr marL="269875" indent="-269875">
              <a:buClr>
                <a:srgbClr val="C00000"/>
              </a:buClr>
              <a:buFont typeface="Arial" pitchFamily="34" charset="0"/>
              <a:buChar char="•"/>
            </a:pPr>
            <a:endParaRPr lang="fr-FR" sz="1700" dirty="0" smtClean="0">
              <a:sym typeface="Wingdings" pitchFamily="2" charset="2"/>
            </a:endParaRP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r>
              <a:rPr lang="fr-FR" sz="2200" dirty="0" smtClean="0">
                <a:sym typeface="Wingdings" pitchFamily="2" charset="2"/>
              </a:rPr>
              <a:t>Importance de </a:t>
            </a:r>
            <a:r>
              <a:rPr lang="fr-FR" sz="2200" b="1" dirty="0" smtClean="0">
                <a:solidFill>
                  <a:srgbClr val="00789C"/>
                </a:solidFill>
                <a:sym typeface="Wingdings" pitchFamily="2" charset="2"/>
              </a:rPr>
              <a:t>donner place </a:t>
            </a:r>
            <a:r>
              <a:rPr lang="fr-FR" sz="2200" dirty="0" smtClean="0">
                <a:sym typeface="Wingdings" pitchFamily="2" charset="2"/>
              </a:rPr>
              <a:t>à la dimension des impacts psychiques et sociaux </a:t>
            </a:r>
            <a:endParaRPr lang="fr-FR" sz="2200" dirty="0" smtClean="0">
              <a:sym typeface="Wingdings" pitchFamily="2" charset="2"/>
            </a:endParaRP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  <a:buNone/>
            </a:pPr>
            <a:endParaRPr lang="fr-FR" sz="2200" dirty="0" smtClean="0">
              <a:sym typeface="Wingdings" pitchFamily="2" charset="2"/>
            </a:endParaRP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r>
              <a:rPr lang="fr-FR" sz="2200" dirty="0" smtClean="0">
                <a:sym typeface="Wingdings" pitchFamily="2" charset="2"/>
              </a:rPr>
              <a:t>A l’UIMPV, pratique </a:t>
            </a:r>
            <a:r>
              <a:rPr lang="fr-FR" sz="2200" dirty="0">
                <a:sym typeface="Wingdings" pitchFamily="2" charset="2"/>
              </a:rPr>
              <a:t>hospitalière </a:t>
            </a:r>
            <a:r>
              <a:rPr lang="fr-FR" sz="2200" dirty="0" smtClean="0">
                <a:sym typeface="Wingdings" pitchFamily="2" charset="2"/>
              </a:rPr>
              <a:t>visant </a:t>
            </a:r>
            <a:r>
              <a:rPr lang="fr-FR" sz="2200" b="1" dirty="0" smtClean="0">
                <a:solidFill>
                  <a:srgbClr val="00789C"/>
                </a:solidFill>
                <a:sym typeface="Wingdings" pitchFamily="2" charset="2"/>
              </a:rPr>
              <a:t>le </a:t>
            </a:r>
            <a:r>
              <a:rPr lang="fr-FR" sz="2200" b="1" dirty="0">
                <a:solidFill>
                  <a:srgbClr val="00789C"/>
                </a:solidFill>
                <a:sym typeface="Wingdings" pitchFamily="2" charset="2"/>
              </a:rPr>
              <a:t>soin/réhabilitation</a:t>
            </a:r>
            <a:r>
              <a:rPr lang="fr-FR" sz="2200" b="1" dirty="0">
                <a:sym typeface="Wingdings" pitchFamily="2" charset="2"/>
              </a:rPr>
              <a:t> </a:t>
            </a:r>
            <a:r>
              <a:rPr lang="fr-FR" sz="2200" dirty="0">
                <a:sym typeface="Wingdings" pitchFamily="2" charset="2"/>
              </a:rPr>
              <a:t>des patients</a:t>
            </a: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r>
              <a:rPr lang="fr-FR" sz="2200" dirty="0" smtClean="0">
                <a:sym typeface="Wingdings" pitchFamily="2" charset="2"/>
              </a:rPr>
              <a:t>l’évaluation de la santé psychique est avant tout un acte de soins qui sert à orienter </a:t>
            </a:r>
            <a:r>
              <a:rPr lang="fr-FR" sz="2200" b="1" dirty="0" smtClean="0">
                <a:solidFill>
                  <a:srgbClr val="00789C"/>
                </a:solidFill>
                <a:sym typeface="Wingdings" pitchFamily="2" charset="2"/>
              </a:rPr>
              <a:t>le plan de traitement</a:t>
            </a:r>
          </a:p>
          <a:p>
            <a:pPr marL="485875" lvl="1" indent="-269875">
              <a:lnSpc>
                <a:spcPct val="120000"/>
              </a:lnSpc>
              <a:buClr>
                <a:srgbClr val="C00000"/>
              </a:buClr>
            </a:pPr>
            <a:r>
              <a:rPr lang="fr-FR" sz="2200" dirty="0" smtClean="0">
                <a:sym typeface="Wingdings" pitchFamily="2" charset="2"/>
              </a:rPr>
              <a:t>Situations aigues - Urgentes</a:t>
            </a:r>
          </a:p>
          <a:p>
            <a:pPr marL="485875" lvl="1" indent="-269875">
              <a:lnSpc>
                <a:spcPct val="120000"/>
              </a:lnSpc>
              <a:buClr>
                <a:srgbClr val="C00000"/>
              </a:buClr>
            </a:pPr>
            <a:r>
              <a:rPr lang="fr-FR" sz="2200" dirty="0" smtClean="0">
                <a:sym typeface="Wingdings" pitchFamily="2" charset="2"/>
              </a:rPr>
              <a:t>Subaiguës - Crise</a:t>
            </a:r>
          </a:p>
          <a:p>
            <a:pPr marL="485875" lvl="1" indent="-269875">
              <a:lnSpc>
                <a:spcPct val="120000"/>
              </a:lnSpc>
              <a:buClr>
                <a:srgbClr val="C00000"/>
              </a:buClr>
            </a:pPr>
            <a:r>
              <a:rPr lang="fr-FR" sz="2200" dirty="0" smtClean="0">
                <a:sym typeface="Wingdings" pitchFamily="2" charset="2"/>
              </a:rPr>
              <a:t>Chroniques</a:t>
            </a:r>
            <a:endParaRPr lang="fr-FR" sz="2200" dirty="0">
              <a:sym typeface="Wingdings" pitchFamily="2" charset="2"/>
            </a:endParaRPr>
          </a:p>
          <a:p>
            <a:pPr marL="485875" lvl="1" indent="-269875">
              <a:lnSpc>
                <a:spcPct val="120000"/>
              </a:lnSpc>
              <a:buClr>
                <a:srgbClr val="C00000"/>
              </a:buClr>
              <a:buNone/>
            </a:pPr>
            <a:endParaRPr lang="fr-FR" sz="2000" dirty="0">
              <a:sym typeface="Wingdings" pitchFamily="2" charset="2"/>
            </a:endParaRPr>
          </a:p>
          <a:p>
            <a:pPr marL="0" indent="0">
              <a:lnSpc>
                <a:spcPct val="120000"/>
              </a:lnSpc>
              <a:buClr>
                <a:srgbClr val="C00000"/>
              </a:buClr>
              <a:buNone/>
            </a:pPr>
            <a:endParaRPr lang="fr-FR" b="1" dirty="0" smtClean="0">
              <a:sym typeface="Wingdings" pitchFamily="2" charset="2"/>
            </a:endParaRPr>
          </a:p>
        </p:txBody>
      </p:sp>
      <p:sp>
        <p:nvSpPr>
          <p:cNvPr id="4" name="Titre 2"/>
          <p:cNvSpPr>
            <a:spLocks noGrp="1"/>
          </p:cNvSpPr>
          <p:nvPr>
            <p:ph type="title"/>
          </p:nvPr>
        </p:nvSpPr>
        <p:spPr>
          <a:xfrm>
            <a:off x="899592" y="500042"/>
            <a:ext cx="7632848" cy="785818"/>
          </a:xfrm>
        </p:spPr>
        <p:txBody>
          <a:bodyPr/>
          <a:lstStyle/>
          <a:p>
            <a:r>
              <a:rPr lang="fr-CH" b="1" dirty="0" smtClean="0">
                <a:solidFill>
                  <a:schemeClr val="accent5"/>
                </a:solidFill>
              </a:rPr>
              <a:t>CONSTATER L’IMPACT PSYCHIQUE – POURQUOI?</a:t>
            </a:r>
            <a:endParaRPr lang="fr-CH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5758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half" idx="2"/>
          </p:nvPr>
        </p:nvSpPr>
        <p:spPr>
          <a:xfrm>
            <a:off x="1466412" y="908720"/>
            <a:ext cx="6674599" cy="460851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Clr>
                <a:srgbClr val="C00000"/>
              </a:buClr>
              <a:buNone/>
            </a:pPr>
            <a:endParaRPr lang="fr-FR" sz="2000" dirty="0" smtClean="0">
              <a:sym typeface="Wingdings" pitchFamily="2" charset="2"/>
            </a:endParaRP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r>
              <a:rPr lang="fr-FR" sz="2400" dirty="0" smtClean="0">
                <a:sym typeface="Wingdings" pitchFamily="2" charset="2"/>
              </a:rPr>
              <a:t>En cas de violence subie, constater une atteinte/souffrance psychologique = </a:t>
            </a:r>
            <a:r>
              <a:rPr lang="fr-FR" sz="2400" b="1" dirty="0" smtClean="0">
                <a:solidFill>
                  <a:srgbClr val="00789C"/>
                </a:solidFill>
                <a:sym typeface="Wingdings" pitchFamily="2" charset="2"/>
              </a:rPr>
              <a:t>acte de témoignage </a:t>
            </a:r>
            <a:r>
              <a:rPr lang="fr-FR" sz="2400" dirty="0" smtClean="0">
                <a:sym typeface="Wingdings" pitchFamily="2" charset="2"/>
              </a:rPr>
              <a:t>qui s’adresse </a:t>
            </a:r>
            <a:r>
              <a:rPr lang="fr-FR" sz="2400" b="1" dirty="0" smtClean="0">
                <a:solidFill>
                  <a:srgbClr val="00789C"/>
                </a:solidFill>
                <a:sym typeface="Wingdings" pitchFamily="2" charset="2"/>
              </a:rPr>
              <a:t>au patient</a:t>
            </a: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endParaRPr lang="fr-FR" sz="2400" dirty="0">
              <a:sym typeface="Wingdings" pitchFamily="2" charset="2"/>
            </a:endParaRPr>
          </a:p>
          <a:p>
            <a:pPr marL="485875" lvl="1" indent="-269875">
              <a:lnSpc>
                <a:spcPct val="120000"/>
              </a:lnSpc>
              <a:buClr>
                <a:srgbClr val="C00000"/>
              </a:buClr>
            </a:pPr>
            <a:r>
              <a:rPr lang="fr-FR" sz="2400" dirty="0" smtClean="0">
                <a:sym typeface="Wingdings" pitchFamily="2" charset="2"/>
              </a:rPr>
              <a:t>Fonction </a:t>
            </a:r>
            <a:r>
              <a:rPr lang="fr-FR" sz="2400" b="1" dirty="0" smtClean="0">
                <a:solidFill>
                  <a:srgbClr val="00789C"/>
                </a:solidFill>
                <a:sym typeface="Wingdings" pitchFamily="2" charset="2"/>
              </a:rPr>
              <a:t>diagnostique/explicative</a:t>
            </a:r>
          </a:p>
          <a:p>
            <a:pPr marL="485875" lvl="1" indent="-269875">
              <a:lnSpc>
                <a:spcPct val="120000"/>
              </a:lnSpc>
              <a:buClr>
                <a:srgbClr val="C00000"/>
              </a:buClr>
            </a:pPr>
            <a:r>
              <a:rPr lang="fr-FR" sz="2400" dirty="0" smtClean="0">
                <a:sym typeface="Wingdings" pitchFamily="2" charset="2"/>
              </a:rPr>
              <a:t>Fonction </a:t>
            </a:r>
            <a:r>
              <a:rPr lang="fr-FR" sz="2400" b="1" dirty="0" smtClean="0">
                <a:solidFill>
                  <a:srgbClr val="00789C"/>
                </a:solidFill>
                <a:sym typeface="Wingdings" pitchFamily="2" charset="2"/>
              </a:rPr>
              <a:t>restauratrice</a:t>
            </a:r>
            <a:r>
              <a:rPr lang="fr-FR" sz="2400" dirty="0" smtClean="0">
                <a:sym typeface="Wingdings" pitchFamily="2" charset="2"/>
              </a:rPr>
              <a:t> de l’intégrité subjective d’un patient ayant été «lésé» par des violence (fonction thérapeutique)</a:t>
            </a:r>
            <a:endParaRPr lang="fr-FR" sz="2300" dirty="0" smtClean="0">
              <a:sym typeface="Wingdings" pitchFamily="2" charset="2"/>
            </a:endParaRPr>
          </a:p>
        </p:txBody>
      </p:sp>
      <p:sp>
        <p:nvSpPr>
          <p:cNvPr id="4" name="Titre 2"/>
          <p:cNvSpPr>
            <a:spLocks noGrp="1"/>
          </p:cNvSpPr>
          <p:nvPr>
            <p:ph type="title"/>
          </p:nvPr>
        </p:nvSpPr>
        <p:spPr>
          <a:xfrm>
            <a:off x="1466412" y="500042"/>
            <a:ext cx="6676436" cy="785818"/>
          </a:xfrm>
        </p:spPr>
        <p:txBody>
          <a:bodyPr/>
          <a:lstStyle/>
          <a:p>
            <a:r>
              <a:rPr lang="fr-CH" b="1" dirty="0" smtClean="0">
                <a:solidFill>
                  <a:schemeClr val="accent5"/>
                </a:solidFill>
              </a:rPr>
              <a:t>CONSTATER – POUR QUI?</a:t>
            </a:r>
            <a:endParaRPr lang="fr-CH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0603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half" idx="2"/>
          </p:nvPr>
        </p:nvSpPr>
        <p:spPr>
          <a:xfrm>
            <a:off x="1466412" y="908720"/>
            <a:ext cx="6922012" cy="4896544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Clr>
                <a:srgbClr val="C00000"/>
              </a:buClr>
              <a:buNone/>
            </a:pPr>
            <a:endParaRPr lang="fr-FR" sz="2000" dirty="0">
              <a:sym typeface="Wingdings" pitchFamily="2" charset="2"/>
            </a:endParaRP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r>
              <a:rPr lang="fr-FR" sz="2300" dirty="0" smtClean="0">
                <a:sym typeface="Wingdings" pitchFamily="2" charset="2"/>
              </a:rPr>
              <a:t>Un </a:t>
            </a:r>
            <a:r>
              <a:rPr lang="fr-FR" sz="2300" b="1" dirty="0" smtClean="0">
                <a:solidFill>
                  <a:srgbClr val="00789C"/>
                </a:solidFill>
                <a:sym typeface="Wingdings" pitchFamily="2" charset="2"/>
              </a:rPr>
              <a:t>constat</a:t>
            </a:r>
            <a:r>
              <a:rPr lang="fr-FR" sz="2300" dirty="0" smtClean="0">
                <a:sym typeface="Wingdings" pitchFamily="2" charset="2"/>
              </a:rPr>
              <a:t> (ou </a:t>
            </a:r>
            <a:r>
              <a:rPr lang="fr-FR" sz="2300" b="1" dirty="0" smtClean="0">
                <a:solidFill>
                  <a:srgbClr val="00789C"/>
                </a:solidFill>
                <a:sym typeface="Wingdings" pitchFamily="2" charset="2"/>
              </a:rPr>
              <a:t>rapport</a:t>
            </a:r>
            <a:r>
              <a:rPr lang="fr-FR" sz="2300" dirty="0" smtClean="0">
                <a:sym typeface="Wingdings" pitchFamily="2" charset="2"/>
              </a:rPr>
              <a:t>) d’atteinte psychique peut prendre forme de </a:t>
            </a:r>
            <a:r>
              <a:rPr lang="fr-FR" sz="2300" b="1" dirty="0" smtClean="0">
                <a:solidFill>
                  <a:srgbClr val="00789C"/>
                </a:solidFill>
                <a:sym typeface="Wingdings" pitchFamily="2" charset="2"/>
              </a:rPr>
              <a:t>témoignage</a:t>
            </a:r>
            <a:r>
              <a:rPr lang="fr-FR" sz="2300" dirty="0" smtClean="0">
                <a:sym typeface="Wingdings" pitchFamily="2" charset="2"/>
              </a:rPr>
              <a:t> adressé à un </a:t>
            </a:r>
            <a:r>
              <a:rPr lang="fr-FR" sz="2300" b="1" dirty="0" smtClean="0">
                <a:solidFill>
                  <a:srgbClr val="00789C"/>
                </a:solidFill>
                <a:sym typeface="Wingdings" pitchFamily="2" charset="2"/>
              </a:rPr>
              <a:t>contexte procédural</a:t>
            </a:r>
            <a:r>
              <a:rPr lang="fr-FR" sz="2300" dirty="0" smtClean="0">
                <a:sym typeface="Wingdings" pitchFamily="2" charset="2"/>
              </a:rPr>
              <a:t> selon la situation de violence </a:t>
            </a:r>
          </a:p>
          <a:p>
            <a:pPr marL="485875" lvl="1" indent="-269875">
              <a:lnSpc>
                <a:spcPct val="120000"/>
              </a:lnSpc>
              <a:buClr>
                <a:srgbClr val="C00000"/>
              </a:buClr>
            </a:pPr>
            <a:r>
              <a:rPr lang="fr-FR" sz="2300" dirty="0" smtClean="0">
                <a:sym typeface="Wingdings" pitchFamily="2" charset="2"/>
              </a:rPr>
              <a:t>Procédure pénale</a:t>
            </a:r>
          </a:p>
          <a:p>
            <a:pPr marL="485875" lvl="1" indent="-269875">
              <a:lnSpc>
                <a:spcPct val="120000"/>
              </a:lnSpc>
              <a:buClr>
                <a:srgbClr val="C00000"/>
              </a:buClr>
            </a:pPr>
            <a:r>
              <a:rPr lang="fr-FR" sz="2300" dirty="0" smtClean="0">
                <a:sym typeface="Wingdings" pitchFamily="2" charset="2"/>
              </a:rPr>
              <a:t>Procédure civile</a:t>
            </a:r>
          </a:p>
          <a:p>
            <a:pPr marL="485875" lvl="1" indent="-269875">
              <a:lnSpc>
                <a:spcPct val="120000"/>
              </a:lnSpc>
              <a:buClr>
                <a:srgbClr val="C00000"/>
              </a:buClr>
            </a:pPr>
            <a:r>
              <a:rPr lang="fr-FR" sz="2300" dirty="0" smtClean="0">
                <a:sym typeface="Wingdings" pitchFamily="2" charset="2"/>
              </a:rPr>
              <a:t>Procédure tutélaire (p.ex. </a:t>
            </a:r>
            <a:r>
              <a:rPr lang="fr-FR" sz="2300" dirty="0" err="1" smtClean="0">
                <a:sym typeface="Wingdings" pitchFamily="2" charset="2"/>
              </a:rPr>
              <a:t>Spmi</a:t>
            </a:r>
            <a:r>
              <a:rPr lang="fr-FR" sz="2300" dirty="0" smtClean="0">
                <a:sym typeface="Wingdings" pitchFamily="2" charset="2"/>
              </a:rPr>
              <a:t>)</a:t>
            </a:r>
          </a:p>
          <a:p>
            <a:pPr marL="485875" lvl="1" indent="-269875">
              <a:lnSpc>
                <a:spcPct val="120000"/>
              </a:lnSpc>
              <a:buClr>
                <a:srgbClr val="C00000"/>
              </a:buClr>
            </a:pPr>
            <a:r>
              <a:rPr lang="fr-FR" sz="2300" dirty="0" smtClean="0">
                <a:sym typeface="Wingdings" pitchFamily="2" charset="2"/>
              </a:rPr>
              <a:t>Procédure asile (p.ex. OCPM)</a:t>
            </a:r>
          </a:p>
          <a:p>
            <a:pPr marL="485875" lvl="1" indent="-269875">
              <a:lnSpc>
                <a:spcPct val="120000"/>
              </a:lnSpc>
              <a:buClr>
                <a:srgbClr val="C00000"/>
              </a:buClr>
            </a:pPr>
            <a:r>
              <a:rPr lang="is-IS" sz="2300" dirty="0" smtClean="0">
                <a:sym typeface="Wingdings" pitchFamily="2" charset="2"/>
              </a:rPr>
              <a:t>Autre... (p.ex. </a:t>
            </a:r>
            <a:r>
              <a:rPr lang="fr-FR" sz="2300" dirty="0" smtClean="0">
                <a:sym typeface="Wingdings" pitchFamily="2" charset="2"/>
              </a:rPr>
              <a:t>I</a:t>
            </a:r>
            <a:r>
              <a:rPr lang="is-IS" sz="2300" dirty="0" smtClean="0">
                <a:sym typeface="Wingdings" pitchFamily="2" charset="2"/>
              </a:rPr>
              <a:t>nstance d’indemnisation LAVI,...)</a:t>
            </a: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endParaRPr lang="is-IS" sz="2300" dirty="0">
              <a:sym typeface="Wingdings" pitchFamily="2" charset="2"/>
            </a:endParaRP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r>
              <a:rPr lang="fr-FR" sz="2300" dirty="0" smtClean="0">
                <a:sym typeface="Wingdings" pitchFamily="2" charset="2"/>
              </a:rPr>
              <a:t>Lors de l’écriture, tenir compte de la fonction et de l’adresse de cet écrit et pondération des enjeux </a:t>
            </a:r>
            <a:r>
              <a:rPr lang="fr-FR" sz="2300" b="1" dirty="0" smtClean="0">
                <a:solidFill>
                  <a:srgbClr val="00789C"/>
                </a:solidFill>
                <a:sym typeface="Wingdings" pitchFamily="2" charset="2"/>
              </a:rPr>
              <a:t>éthiques</a:t>
            </a:r>
            <a:r>
              <a:rPr lang="fr-FR" sz="2300" dirty="0" smtClean="0">
                <a:solidFill>
                  <a:srgbClr val="00789C"/>
                </a:solidFill>
                <a:sym typeface="Wingdings" pitchFamily="2" charset="2"/>
              </a:rPr>
              <a:t> </a:t>
            </a:r>
            <a:r>
              <a:rPr lang="fr-FR" sz="2300" dirty="0" smtClean="0">
                <a:sym typeface="Wingdings" pitchFamily="2" charset="2"/>
              </a:rPr>
              <a:t>et </a:t>
            </a:r>
            <a:r>
              <a:rPr lang="fr-FR" sz="2300" b="1" dirty="0" smtClean="0">
                <a:solidFill>
                  <a:srgbClr val="00789C"/>
                </a:solidFill>
                <a:sym typeface="Wingdings" pitchFamily="2" charset="2"/>
              </a:rPr>
              <a:t>thérapeutiques</a:t>
            </a:r>
            <a:r>
              <a:rPr lang="fr-FR" sz="2300" dirty="0" smtClean="0">
                <a:sym typeface="Wingdings" pitchFamily="2" charset="2"/>
              </a:rPr>
              <a:t> pour le patient inhérents aux procédures</a:t>
            </a: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r>
              <a:rPr lang="fr-FR" sz="2300" b="1" dirty="0" smtClean="0">
                <a:solidFill>
                  <a:srgbClr val="00789C"/>
                </a:solidFill>
                <a:sym typeface="Wingdings" pitchFamily="2" charset="2"/>
              </a:rPr>
              <a:t>Position professionnelle </a:t>
            </a:r>
            <a:r>
              <a:rPr lang="fr-FR" sz="2300" dirty="0" smtClean="0">
                <a:sym typeface="Wingdings" pitchFamily="2" charset="2"/>
              </a:rPr>
              <a:t>à préserver: droit du patient; devoir professionnel; esprit critique; pas de rapports de complaisance; travailler avec patient (relecture, explication), consentement éclairé et préservation du lien thérapeutique</a:t>
            </a:r>
          </a:p>
        </p:txBody>
      </p:sp>
      <p:sp>
        <p:nvSpPr>
          <p:cNvPr id="4" name="Titre 2"/>
          <p:cNvSpPr>
            <a:spLocks noGrp="1"/>
          </p:cNvSpPr>
          <p:nvPr>
            <p:ph type="title"/>
          </p:nvPr>
        </p:nvSpPr>
        <p:spPr>
          <a:xfrm>
            <a:off x="1466412" y="500042"/>
            <a:ext cx="6676436" cy="785818"/>
          </a:xfrm>
        </p:spPr>
        <p:txBody>
          <a:bodyPr/>
          <a:lstStyle/>
          <a:p>
            <a:r>
              <a:rPr lang="fr-CH" b="1" dirty="0" smtClean="0">
                <a:solidFill>
                  <a:schemeClr val="accent5"/>
                </a:solidFill>
              </a:rPr>
              <a:t>CONSTATER – POUR QUI?</a:t>
            </a:r>
            <a:endParaRPr lang="fr-CH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1950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half" idx="2"/>
          </p:nvPr>
        </p:nvSpPr>
        <p:spPr>
          <a:xfrm>
            <a:off x="1466412" y="908720"/>
            <a:ext cx="6674599" cy="4968552"/>
          </a:xfrm>
        </p:spPr>
        <p:txBody>
          <a:bodyPr>
            <a:normAutofit fontScale="85000" lnSpcReduction="20000"/>
          </a:bodyPr>
          <a:lstStyle/>
          <a:p>
            <a:pPr marL="269875" indent="-269875">
              <a:buClr>
                <a:srgbClr val="C00000"/>
              </a:buClr>
              <a:buFont typeface="Arial" pitchFamily="34" charset="0"/>
              <a:buChar char="•"/>
            </a:pPr>
            <a:endParaRPr lang="fr-FR" sz="1700" dirty="0" smtClean="0">
              <a:sym typeface="Wingdings" pitchFamily="2" charset="2"/>
            </a:endParaRP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r>
              <a:rPr lang="fr-FR" sz="2000" dirty="0">
                <a:sym typeface="Wingdings" pitchFamily="2" charset="2"/>
              </a:rPr>
              <a:t>Une analyse </a:t>
            </a:r>
            <a:r>
              <a:rPr lang="fr-FR" sz="2000" b="1" dirty="0">
                <a:solidFill>
                  <a:srgbClr val="00789C"/>
                </a:solidFill>
                <a:sym typeface="Wingdings" pitchFamily="2" charset="2"/>
              </a:rPr>
              <a:t>approfondie</a:t>
            </a:r>
            <a:r>
              <a:rPr lang="fr-FR" sz="2000" dirty="0">
                <a:sym typeface="Wingdings" pitchFamily="2" charset="2"/>
              </a:rPr>
              <a:t> de l’impact psychique et social requiert:</a:t>
            </a:r>
          </a:p>
          <a:p>
            <a:pPr marL="485875" lvl="1" indent="-269875">
              <a:lnSpc>
                <a:spcPct val="120000"/>
              </a:lnSpc>
              <a:buClr>
                <a:srgbClr val="C00000"/>
              </a:buClr>
            </a:pPr>
            <a:r>
              <a:rPr lang="fr-FR" sz="2000" dirty="0">
                <a:sym typeface="Wingdings" pitchFamily="2" charset="2"/>
              </a:rPr>
              <a:t>Du </a:t>
            </a:r>
            <a:r>
              <a:rPr lang="fr-FR" sz="2000" b="1" dirty="0" smtClean="0">
                <a:solidFill>
                  <a:srgbClr val="00789C"/>
                </a:solidFill>
                <a:sym typeface="Wingdings" pitchFamily="2" charset="2"/>
              </a:rPr>
              <a:t>temps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itchFamily="2" charset="2"/>
              </a:rPr>
              <a:t>(plusieurs consultations, alliance thérapeutique)</a:t>
            </a: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sym typeface="Wingdings" pitchFamily="2" charset="2"/>
            </a:endParaRPr>
          </a:p>
          <a:p>
            <a:pPr marL="485875" lvl="1" indent="-269875">
              <a:lnSpc>
                <a:spcPct val="120000"/>
              </a:lnSpc>
              <a:buClr>
                <a:srgbClr val="C00000"/>
              </a:buClr>
            </a:pPr>
            <a:r>
              <a:rPr lang="fr-FR" sz="2000" dirty="0">
                <a:sym typeface="Wingdings" pitchFamily="2" charset="2"/>
              </a:rPr>
              <a:t>Une </a:t>
            </a:r>
            <a:r>
              <a:rPr lang="fr-FR" sz="2000" b="1" dirty="0">
                <a:solidFill>
                  <a:srgbClr val="00789C"/>
                </a:solidFill>
                <a:sym typeface="Wingdings" pitchFamily="2" charset="2"/>
              </a:rPr>
              <a:t>connaissance des </a:t>
            </a:r>
            <a:r>
              <a:rPr lang="fr-FR" sz="2000" b="1" dirty="0" smtClean="0">
                <a:solidFill>
                  <a:srgbClr val="00789C"/>
                </a:solidFill>
                <a:sym typeface="Wingdings" pitchFamily="2" charset="2"/>
              </a:rPr>
              <a:t>phénomènes de </a:t>
            </a:r>
            <a:r>
              <a:rPr lang="fr-FR" sz="2000" b="1" dirty="0">
                <a:solidFill>
                  <a:srgbClr val="00789C"/>
                </a:solidFill>
                <a:sym typeface="Wingdings" pitchFamily="2" charset="2"/>
              </a:rPr>
              <a:t>violences </a:t>
            </a:r>
            <a:r>
              <a:rPr lang="fr-FR" sz="2000" dirty="0">
                <a:sym typeface="Wingdings" pitchFamily="2" charset="2"/>
              </a:rPr>
              <a:t>dans leur </a:t>
            </a:r>
            <a:r>
              <a:rPr lang="fr-FR" sz="2000" dirty="0" smtClean="0">
                <a:sym typeface="Wingdings" pitchFamily="2" charset="2"/>
              </a:rPr>
              <a:t>dynamiques </a:t>
            </a:r>
            <a:r>
              <a:rPr lang="fr-FR" sz="2000" dirty="0" err="1" smtClean="0">
                <a:sym typeface="Wingdings" pitchFamily="2" charset="2"/>
              </a:rPr>
              <a:t>complèxes</a:t>
            </a:r>
            <a:r>
              <a:rPr lang="fr-FR" sz="2000" dirty="0" smtClean="0">
                <a:sym typeface="Wingdings" pitchFamily="2" charset="2"/>
              </a:rPr>
              <a:t> </a:t>
            </a:r>
            <a:endParaRPr lang="fr-FR" sz="2000" dirty="0">
              <a:sym typeface="Wingdings" pitchFamily="2" charset="2"/>
            </a:endParaRPr>
          </a:p>
          <a:p>
            <a:pPr marL="485875" lvl="1" indent="-269875">
              <a:lnSpc>
                <a:spcPct val="120000"/>
              </a:lnSpc>
              <a:buClr>
                <a:srgbClr val="C00000"/>
              </a:buClr>
            </a:pPr>
            <a:r>
              <a:rPr lang="fr-FR" sz="2000" dirty="0">
                <a:sym typeface="Wingdings" pitchFamily="2" charset="2"/>
              </a:rPr>
              <a:t>Une orientation en </a:t>
            </a:r>
            <a:r>
              <a:rPr lang="fr-FR" sz="2000" b="1" dirty="0">
                <a:solidFill>
                  <a:srgbClr val="00789C"/>
                </a:solidFill>
                <a:sym typeface="Wingdings" pitchFamily="2" charset="2"/>
              </a:rPr>
              <a:t>psychopathologie, not. </a:t>
            </a:r>
            <a:r>
              <a:rPr lang="fr-FR" sz="2000" b="1" dirty="0" err="1" smtClean="0">
                <a:solidFill>
                  <a:srgbClr val="00789C"/>
                </a:solidFill>
                <a:sym typeface="Wingdings" pitchFamily="2" charset="2"/>
              </a:rPr>
              <a:t>psychotraumatologique</a:t>
            </a:r>
            <a:endParaRPr lang="fr-FR" sz="2000" b="1" dirty="0">
              <a:solidFill>
                <a:srgbClr val="00789C"/>
              </a:solidFill>
              <a:sym typeface="Wingdings" pitchFamily="2" charset="2"/>
            </a:endParaRPr>
          </a:p>
          <a:p>
            <a:pPr marL="485875" lvl="1" indent="-269875">
              <a:lnSpc>
                <a:spcPct val="120000"/>
              </a:lnSpc>
              <a:buClr>
                <a:srgbClr val="C00000"/>
              </a:buClr>
            </a:pPr>
            <a:r>
              <a:rPr lang="fr-FR" sz="2000" dirty="0">
                <a:sym typeface="Wingdings" pitchFamily="2" charset="2"/>
              </a:rPr>
              <a:t>Une connaissance des </a:t>
            </a:r>
            <a:r>
              <a:rPr lang="fr-FR" sz="2000" b="1" dirty="0" smtClean="0">
                <a:solidFill>
                  <a:srgbClr val="00789C"/>
                </a:solidFill>
                <a:sym typeface="Wingdings" pitchFamily="2" charset="2"/>
              </a:rPr>
              <a:t>procédures </a:t>
            </a:r>
            <a:r>
              <a:rPr lang="fr-FR" sz="2000" dirty="0" smtClean="0">
                <a:sym typeface="Wingdings" pitchFamily="2" charset="2"/>
              </a:rPr>
              <a:t>légales et de leurs enjeux</a:t>
            </a:r>
          </a:p>
          <a:p>
            <a:pPr marL="485875" lvl="1" indent="-269875">
              <a:lnSpc>
                <a:spcPct val="120000"/>
              </a:lnSpc>
              <a:buClr>
                <a:srgbClr val="C00000"/>
              </a:buClr>
            </a:pPr>
            <a:endParaRPr lang="fr-FR" sz="2000" dirty="0" smtClean="0">
              <a:sym typeface="Wingdings" pitchFamily="2" charset="2"/>
            </a:endParaRPr>
          </a:p>
          <a:p>
            <a:pPr marL="485875" lvl="1" indent="-269875">
              <a:lnSpc>
                <a:spcPct val="120000"/>
              </a:lnSpc>
              <a:buClr>
                <a:srgbClr val="C00000"/>
              </a:buClr>
              <a:buNone/>
            </a:pPr>
            <a:r>
              <a:rPr lang="fr-FR" sz="2000" dirty="0" smtClean="0">
                <a:sym typeface="Wingdings" pitchFamily="2" charset="2"/>
              </a:rPr>
              <a:t>A minima:</a:t>
            </a:r>
            <a:endParaRPr lang="fr-FR" sz="2000" dirty="0">
              <a:sym typeface="Wingdings" pitchFamily="2" charset="2"/>
            </a:endParaRPr>
          </a:p>
          <a:p>
            <a:pPr marL="485875" lvl="1" indent="-269875">
              <a:lnSpc>
                <a:spcPct val="120000"/>
              </a:lnSpc>
              <a:buClr>
                <a:srgbClr val="C00000"/>
              </a:buClr>
            </a:pPr>
            <a:r>
              <a:rPr lang="fr-FR" sz="2000" dirty="0" smtClean="0">
                <a:sym typeface="Wingdings" pitchFamily="2" charset="2"/>
              </a:rPr>
              <a:t> </a:t>
            </a:r>
            <a:r>
              <a:rPr lang="fr-FR" sz="2000" b="1" dirty="0" smtClean="0">
                <a:solidFill>
                  <a:srgbClr val="00789C"/>
                </a:solidFill>
                <a:sym typeface="Wingdings" pitchFamily="2" charset="2"/>
              </a:rPr>
              <a:t>Recueil</a:t>
            </a:r>
            <a:r>
              <a:rPr lang="fr-FR" sz="2000" dirty="0" smtClean="0">
                <a:sym typeface="Wingdings" pitchFamily="2" charset="2"/>
              </a:rPr>
              <a:t> des récits et des plaintes psychiques + des faits rapportés</a:t>
            </a:r>
          </a:p>
          <a:p>
            <a:pPr marL="485875" lvl="1" indent="-269875">
              <a:lnSpc>
                <a:spcPct val="120000"/>
              </a:lnSpc>
              <a:buClr>
                <a:srgbClr val="C00000"/>
              </a:buClr>
            </a:pPr>
            <a:r>
              <a:rPr lang="fr-FR" sz="2000" b="1" dirty="0">
                <a:solidFill>
                  <a:srgbClr val="00789C"/>
                </a:solidFill>
                <a:sym typeface="Wingdings" pitchFamily="2" charset="2"/>
              </a:rPr>
              <a:t>Observations cliniques </a:t>
            </a:r>
            <a:r>
              <a:rPr lang="fr-FR" sz="2000" dirty="0">
                <a:sym typeface="Wingdings" pitchFamily="2" charset="2"/>
              </a:rPr>
              <a:t>de l’état psychologique du patient et cohérence entre récit et </a:t>
            </a:r>
            <a:r>
              <a:rPr lang="fr-FR" sz="2000" dirty="0" smtClean="0">
                <a:sym typeface="Wingdings" pitchFamily="2" charset="2"/>
              </a:rPr>
              <a:t>observation</a:t>
            </a:r>
          </a:p>
          <a:p>
            <a:pPr marL="485875" lvl="1" indent="-269875">
              <a:lnSpc>
                <a:spcPct val="120000"/>
              </a:lnSpc>
              <a:buClr>
                <a:srgbClr val="C00000"/>
              </a:buClr>
            </a:pPr>
            <a:r>
              <a:rPr lang="fr-FR" sz="2000" dirty="0">
                <a:sym typeface="Wingdings" pitchFamily="2" charset="2"/>
              </a:rPr>
              <a:t>Ecriture </a:t>
            </a:r>
            <a:r>
              <a:rPr lang="fr-FR" sz="2000" b="1" dirty="0">
                <a:solidFill>
                  <a:srgbClr val="00789C"/>
                </a:solidFill>
                <a:sym typeface="Wingdings" pitchFamily="2" charset="2"/>
              </a:rPr>
              <a:t>non </a:t>
            </a:r>
            <a:r>
              <a:rPr lang="fr-FR" sz="2000" b="1" dirty="0" smtClean="0">
                <a:solidFill>
                  <a:srgbClr val="00789C"/>
                </a:solidFill>
                <a:sym typeface="Wingdings" pitchFamily="2" charset="2"/>
              </a:rPr>
              <a:t>interprétative</a:t>
            </a:r>
          </a:p>
          <a:p>
            <a:pPr marL="485875" lvl="1" indent="-269875">
              <a:lnSpc>
                <a:spcPct val="120000"/>
              </a:lnSpc>
              <a:buClr>
                <a:srgbClr val="C00000"/>
              </a:buClr>
            </a:pPr>
            <a:r>
              <a:rPr lang="fr-FR" sz="2000" b="1" dirty="0" err="1">
                <a:solidFill>
                  <a:srgbClr val="00789C"/>
                </a:solidFill>
                <a:sym typeface="Wingdings" pitchFamily="2" charset="2"/>
              </a:rPr>
              <a:t>Primum</a:t>
            </a:r>
            <a:r>
              <a:rPr lang="fr-FR" sz="2000" b="1" dirty="0">
                <a:solidFill>
                  <a:srgbClr val="00789C"/>
                </a:solidFill>
                <a:sym typeface="Wingdings" pitchFamily="2" charset="2"/>
              </a:rPr>
              <a:t> non </a:t>
            </a:r>
            <a:r>
              <a:rPr lang="fr-FR" sz="2000" b="1" dirty="0" err="1">
                <a:solidFill>
                  <a:srgbClr val="00789C"/>
                </a:solidFill>
                <a:sym typeface="Wingdings" pitchFamily="2" charset="2"/>
              </a:rPr>
              <a:t>nocere</a:t>
            </a:r>
            <a:r>
              <a:rPr lang="fr-FR" sz="2000" b="1" dirty="0">
                <a:solidFill>
                  <a:srgbClr val="00789C"/>
                </a:solidFill>
                <a:sym typeface="Wingdings" pitchFamily="2" charset="2"/>
              </a:rPr>
              <a:t> </a:t>
            </a:r>
            <a:r>
              <a:rPr lang="fr-FR" sz="2000" dirty="0">
                <a:sym typeface="Wingdings" pitchFamily="2" charset="2"/>
              </a:rPr>
              <a:t>(</a:t>
            </a:r>
            <a:r>
              <a:rPr lang="fr-FR" sz="2000" dirty="0" err="1">
                <a:sym typeface="Wingdings" pitchFamily="2" charset="2"/>
              </a:rPr>
              <a:t>p.ex</a:t>
            </a:r>
            <a:r>
              <a:rPr lang="fr-FR" sz="2000" dirty="0">
                <a:sym typeface="Wingdings" pitchFamily="2" charset="2"/>
              </a:rPr>
              <a:t> informations pertinentes</a:t>
            </a:r>
            <a:r>
              <a:rPr lang="fr-FR" sz="2000" dirty="0" smtClean="0">
                <a:sym typeface="Wingdings" pitchFamily="2" charset="2"/>
              </a:rPr>
              <a:t>)</a:t>
            </a:r>
            <a:endParaRPr lang="fr-FR" sz="2000" b="1" dirty="0">
              <a:solidFill>
                <a:srgbClr val="00789C"/>
              </a:solidFill>
              <a:sym typeface="Wingdings" pitchFamily="2" charset="2"/>
            </a:endParaRPr>
          </a:p>
          <a:p>
            <a:pPr marL="485875" lvl="1" indent="-269875">
              <a:lnSpc>
                <a:spcPct val="120000"/>
              </a:lnSpc>
              <a:buClr>
                <a:srgbClr val="C00000"/>
              </a:buClr>
            </a:pPr>
            <a:endParaRPr lang="fr-FR" sz="2000" dirty="0">
              <a:sym typeface="Wingdings" pitchFamily="2" charset="2"/>
            </a:endParaRPr>
          </a:p>
          <a:p>
            <a:pPr marL="485875" lvl="1" indent="-269875">
              <a:lnSpc>
                <a:spcPct val="120000"/>
              </a:lnSpc>
              <a:buClr>
                <a:srgbClr val="C00000"/>
              </a:buClr>
            </a:pPr>
            <a:endParaRPr lang="fr-FR" sz="2000" dirty="0" smtClean="0">
              <a:sym typeface="Wingdings" pitchFamily="2" charset="2"/>
            </a:endParaRPr>
          </a:p>
          <a:p>
            <a:pPr marL="485875" lvl="1" indent="-269875">
              <a:lnSpc>
                <a:spcPct val="120000"/>
              </a:lnSpc>
              <a:buClr>
                <a:srgbClr val="C00000"/>
              </a:buClr>
            </a:pPr>
            <a:endParaRPr lang="fr-FR" sz="2000" dirty="0" smtClean="0">
              <a:sym typeface="Wingdings" pitchFamily="2" charset="2"/>
            </a:endParaRP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endParaRPr lang="fr-FR" sz="2000" dirty="0" smtClean="0">
              <a:sym typeface="Wingdings" pitchFamily="2" charset="2"/>
            </a:endParaRP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endParaRPr lang="fr-FR" sz="1700" dirty="0" smtClean="0">
              <a:sym typeface="Wingdings" pitchFamily="2" charset="2"/>
            </a:endParaRP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endParaRPr lang="fr-FR" sz="1700" dirty="0" smtClean="0">
              <a:sym typeface="Wingdings" pitchFamily="2" charset="2"/>
            </a:endParaRP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endParaRPr lang="fr-FR" sz="1700" dirty="0">
              <a:sym typeface="Wingdings"/>
            </a:endParaRPr>
          </a:p>
          <a:p>
            <a:pPr marL="0" indent="0">
              <a:buClr>
                <a:srgbClr val="C00000"/>
              </a:buClr>
              <a:buNone/>
            </a:pPr>
            <a:endParaRPr lang="fr-FR" sz="1700" dirty="0" smtClean="0">
              <a:sym typeface="Wingdings" pitchFamily="2" charset="2"/>
            </a:endParaRPr>
          </a:p>
        </p:txBody>
      </p:sp>
      <p:sp>
        <p:nvSpPr>
          <p:cNvPr id="4" name="Titre 2"/>
          <p:cNvSpPr>
            <a:spLocks noGrp="1"/>
          </p:cNvSpPr>
          <p:nvPr>
            <p:ph type="title"/>
          </p:nvPr>
        </p:nvSpPr>
        <p:spPr>
          <a:xfrm>
            <a:off x="1466412" y="500042"/>
            <a:ext cx="6676436" cy="785818"/>
          </a:xfrm>
        </p:spPr>
        <p:txBody>
          <a:bodyPr/>
          <a:lstStyle/>
          <a:p>
            <a:r>
              <a:rPr lang="fr-CH" b="1" dirty="0" smtClean="0">
                <a:solidFill>
                  <a:schemeClr val="accent5"/>
                </a:solidFill>
              </a:rPr>
              <a:t>CONSTATER – COMMENT?</a:t>
            </a:r>
            <a:endParaRPr lang="fr-CH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311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half" idx="2"/>
          </p:nvPr>
        </p:nvSpPr>
        <p:spPr>
          <a:xfrm>
            <a:off x="1466412" y="908720"/>
            <a:ext cx="6674599" cy="4591982"/>
          </a:xfrm>
        </p:spPr>
        <p:txBody>
          <a:bodyPr>
            <a:normAutofit fontScale="85000" lnSpcReduction="10000"/>
          </a:bodyPr>
          <a:lstStyle/>
          <a:p>
            <a:pPr marL="269875" indent="-269875">
              <a:buClr>
                <a:srgbClr val="C00000"/>
              </a:buClr>
              <a:buFont typeface="Arial" pitchFamily="34" charset="0"/>
              <a:buChar char="•"/>
            </a:pPr>
            <a:endParaRPr lang="fr-FR" sz="2300" b="1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fr-FR" sz="2300" dirty="0" smtClean="0"/>
              <a:t>Différents types de réactions psychiques possibles après un ou plusieurs événements violents : </a:t>
            </a:r>
          </a:p>
          <a:p>
            <a:pPr>
              <a:buFont typeface="Wingdings" charset="2"/>
              <a:buChar char="v"/>
            </a:pPr>
            <a:endParaRPr lang="fr-FR" sz="2300" dirty="0" smtClean="0"/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r>
              <a:rPr lang="fr-FR" sz="2300" b="1" dirty="0" smtClean="0">
                <a:solidFill>
                  <a:srgbClr val="00789C"/>
                </a:solidFill>
              </a:rPr>
              <a:t>immédiates</a:t>
            </a:r>
            <a:r>
              <a:rPr lang="fr-FR" sz="2300" dirty="0" smtClean="0"/>
              <a:t> : détresse et dissociation péri-traumatiques (amnésie, stupeur, déréalisation, dépersonnalisation, émoussement affectif,…)</a:t>
            </a: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r>
              <a:rPr lang="fr-FR" sz="2300" b="1" dirty="0" smtClean="0">
                <a:solidFill>
                  <a:srgbClr val="00789C"/>
                </a:solidFill>
              </a:rPr>
              <a:t>précoces</a:t>
            </a:r>
            <a:r>
              <a:rPr lang="fr-FR" sz="2300" dirty="0" smtClean="0"/>
              <a:t> : trouble de stress aigu, &lt; 1 mois</a:t>
            </a: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r>
              <a:rPr lang="fr-FR" sz="2300" b="1" dirty="0" smtClean="0">
                <a:solidFill>
                  <a:srgbClr val="00789C"/>
                </a:solidFill>
              </a:rPr>
              <a:t>tardives</a:t>
            </a:r>
            <a:r>
              <a:rPr lang="fr-FR" sz="2300" dirty="0" smtClean="0"/>
              <a:t> : trouble de stress post-traumatique, &gt; 1mois</a:t>
            </a: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r>
              <a:rPr lang="fr-FR" sz="2300" b="1" dirty="0" smtClean="0">
                <a:solidFill>
                  <a:srgbClr val="00789C"/>
                </a:solidFill>
              </a:rPr>
              <a:t>à</a:t>
            </a:r>
            <a:r>
              <a:rPr lang="fr-FR" sz="2300" dirty="0" smtClean="0">
                <a:solidFill>
                  <a:srgbClr val="00789C"/>
                </a:solidFill>
              </a:rPr>
              <a:t> +/- </a:t>
            </a:r>
            <a:r>
              <a:rPr lang="fr-FR" sz="2300" b="1" dirty="0" smtClean="0">
                <a:solidFill>
                  <a:srgbClr val="00789C"/>
                </a:solidFill>
              </a:rPr>
              <a:t>long terme </a:t>
            </a:r>
            <a:r>
              <a:rPr lang="fr-FR" sz="2300" dirty="0" smtClean="0"/>
              <a:t>: modification durable de la personnalité, PTSD complexe, troubles psychosomatiques, </a:t>
            </a:r>
            <a:r>
              <a:rPr lang="fr-FR" sz="2300" dirty="0" err="1" smtClean="0"/>
              <a:t>co</a:t>
            </a:r>
            <a:r>
              <a:rPr lang="fr-FR" sz="2300" dirty="0" smtClean="0"/>
              <a:t>-morbidité (dépression, tr anxieux, abus substance, tr alimentaire, TOC) </a:t>
            </a: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  <a:buNone/>
            </a:pPr>
            <a:endParaRPr lang="fr-FR" sz="2300" dirty="0">
              <a:sym typeface="Wingdings" pitchFamily="2" charset="2"/>
            </a:endParaRP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endParaRPr lang="fr-FR" sz="2300" dirty="0" smtClean="0"/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endParaRPr lang="fr-FR" sz="2300" dirty="0" smtClean="0"/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endParaRPr lang="fr-FR" sz="2300" dirty="0" smtClean="0">
              <a:sym typeface="Wingdings" pitchFamily="2" charset="2"/>
            </a:endParaRP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  <a:buNone/>
            </a:pPr>
            <a:endParaRPr lang="fr-FR" sz="1700" dirty="0" smtClean="0">
              <a:sym typeface="Wingdings" pitchFamily="2" charset="2"/>
            </a:endParaRPr>
          </a:p>
          <a:p>
            <a:pPr marL="269875" indent="-269875">
              <a:lnSpc>
                <a:spcPct val="120000"/>
              </a:lnSpc>
              <a:buClr>
                <a:srgbClr val="C00000"/>
              </a:buClr>
            </a:pPr>
            <a:endParaRPr lang="fr-FR" sz="1700" b="1" dirty="0" smtClean="0">
              <a:sym typeface="Wingdings" pitchFamily="2" charset="2"/>
            </a:endParaRPr>
          </a:p>
          <a:p>
            <a:pPr marL="0" indent="0">
              <a:buClr>
                <a:srgbClr val="C00000"/>
              </a:buClr>
              <a:buNone/>
            </a:pPr>
            <a:endParaRPr lang="fr-FR" sz="1700" dirty="0" smtClean="0">
              <a:sym typeface="Wingdings" pitchFamily="2" charset="2"/>
            </a:endParaRPr>
          </a:p>
        </p:txBody>
      </p:sp>
      <p:sp>
        <p:nvSpPr>
          <p:cNvPr id="4" name="Titre 2"/>
          <p:cNvSpPr>
            <a:spLocks noGrp="1"/>
          </p:cNvSpPr>
          <p:nvPr>
            <p:ph type="title"/>
          </p:nvPr>
        </p:nvSpPr>
        <p:spPr>
          <a:xfrm>
            <a:off x="1466412" y="500042"/>
            <a:ext cx="6676436" cy="785818"/>
          </a:xfrm>
        </p:spPr>
        <p:txBody>
          <a:bodyPr/>
          <a:lstStyle/>
          <a:p>
            <a:r>
              <a:rPr lang="fr-CH" b="1" dirty="0" smtClean="0">
                <a:solidFill>
                  <a:schemeClr val="accent5"/>
                </a:solidFill>
              </a:rPr>
              <a:t>CONSTATER: COMMENT?</a:t>
            </a:r>
            <a:endParaRPr lang="fr-CH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8550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UG_PPOINT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HUG_PPOINT.thmx</Template>
  <TotalTime>17697</TotalTime>
  <Words>922</Words>
  <Application>Microsoft Office PowerPoint</Application>
  <PresentationFormat>Affichage à l'écran (4:3)</PresentationFormat>
  <Paragraphs>136</Paragraphs>
  <Slides>12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HUG_PPOINT</vt:lpstr>
      <vt:lpstr>Diapositive 1</vt:lpstr>
      <vt:lpstr>15ème FORUM  VIOLENCES DOMESTIQUES  7 décembre 2017 </vt:lpstr>
      <vt:lpstr>PREALABLES</vt:lpstr>
      <vt:lpstr>VIOLENCE et SANTE MENTALE</vt:lpstr>
      <vt:lpstr>CONSTATER L’IMPACT PSYCHIQUE – POURQUOI?</vt:lpstr>
      <vt:lpstr>CONSTATER – POUR QUI?</vt:lpstr>
      <vt:lpstr>CONSTATER – POUR QUI?</vt:lpstr>
      <vt:lpstr>CONSTATER – COMMENT?</vt:lpstr>
      <vt:lpstr>CONSTATER: COMMENT?</vt:lpstr>
      <vt:lpstr>REACTIONS PSYCHIQUES POSSIBLES (phase aïgue)</vt:lpstr>
      <vt:lpstr>Pour terminer: POINTS D’ATTENTION</vt:lpstr>
      <vt:lpstr>MERCI</vt:lpstr>
    </vt:vector>
  </TitlesOfParts>
  <Company>HUG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Antoine.Geissbuhler@unige.ch</dc:creator>
  <cp:lastModifiedBy>foav</cp:lastModifiedBy>
  <cp:revision>1397</cp:revision>
  <cp:lastPrinted>2017-11-24T07:37:12Z</cp:lastPrinted>
  <dcterms:created xsi:type="dcterms:W3CDTF">2012-06-06T08:24:58Z</dcterms:created>
  <dcterms:modified xsi:type="dcterms:W3CDTF">2017-12-06T09:51:47Z</dcterms:modified>
</cp:coreProperties>
</file>